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49" r:id="rId2"/>
    <p:sldId id="350" r:id="rId3"/>
    <p:sldId id="284" r:id="rId4"/>
    <p:sldId id="353" r:id="rId5"/>
    <p:sldId id="276" r:id="rId6"/>
    <p:sldId id="283" r:id="rId7"/>
    <p:sldId id="288" r:id="rId8"/>
    <p:sldId id="277" r:id="rId9"/>
    <p:sldId id="278" r:id="rId10"/>
    <p:sldId id="292" r:id="rId11"/>
    <p:sldId id="287" r:id="rId12"/>
    <p:sldId id="355" r:id="rId13"/>
    <p:sldId id="290" r:id="rId14"/>
    <p:sldId id="285" r:id="rId15"/>
    <p:sldId id="291" r:id="rId16"/>
    <p:sldId id="354" r:id="rId17"/>
    <p:sldId id="359" r:id="rId18"/>
    <p:sldId id="307" r:id="rId19"/>
    <p:sldId id="356" r:id="rId20"/>
    <p:sldId id="357" r:id="rId21"/>
    <p:sldId id="360" r:id="rId22"/>
    <p:sldId id="28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MARIA JOSE RUIZ TRONCOSO" initials="PMJR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9" autoAdjust="0"/>
    <p:restoredTop sz="94416"/>
  </p:normalViewPr>
  <p:slideViewPr>
    <p:cSldViewPr snapToGrid="0" snapToObjects="1">
      <p:cViewPr varScale="1">
        <p:scale>
          <a:sx n="98" d="100"/>
          <a:sy n="98" d="100"/>
        </p:scale>
        <p:origin x="564"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proccontent\G%20Costeo%20ABC\TDABC\COSTOS%20TDABC\2019\Servicios%20Especiales\Eficiencia%20operativa%20Procesar\indicadores%20de%20informaci&#243;n%20para%20la%20nota%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35449895686116"/>
          <c:y val="8.0947476042238911E-2"/>
          <c:w val="0.77010366047276246"/>
          <c:h val="0.78278032954214061"/>
        </c:manualLayout>
      </c:layout>
      <c:lineChart>
        <c:grouping val="standard"/>
        <c:varyColors val="0"/>
        <c:ser>
          <c:idx val="0"/>
          <c:order val="0"/>
          <c:tx>
            <c:strRef>
              <c:f>'[Chart in Microsoft PowerPoint]cuentas_administradas_afores'!$B$10:$D$10</c:f>
              <c:strCache>
                <c:ptCount val="1"/>
                <c:pt idx="0">
                  <c:v>Total de Cuentas Administradas</c:v>
                </c:pt>
              </c:strCache>
            </c:strRef>
          </c:tx>
          <c:spPr>
            <a:ln w="28575" cap="rnd" cmpd="sng" algn="ctr">
              <a:solidFill>
                <a:schemeClr val="accent1">
                  <a:shade val="95000"/>
                  <a:satMod val="105000"/>
                </a:schemeClr>
              </a:solidFill>
              <a:prstDash val="solid"/>
              <a:round/>
            </a:ln>
            <a:effectLst/>
          </c:spPr>
          <c:marker>
            <c:spPr>
              <a:solidFill>
                <a:schemeClr val="accent1"/>
              </a:solidFill>
              <a:ln w="9525" cap="flat" cmpd="sng" algn="ctr">
                <a:solidFill>
                  <a:schemeClr val="accent1">
                    <a:shade val="95000"/>
                    <a:satMod val="105000"/>
                  </a:schemeClr>
                </a:solidFill>
                <a:prstDash val="solid"/>
                <a:round/>
              </a:ln>
              <a:effectLst/>
            </c:spPr>
          </c:marker>
          <c:cat>
            <c:numRef>
              <c:f>'[Chart in Microsoft PowerPoint]cuentas_administradas_afores'!$E$9:$Z$9</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'[Chart in Microsoft PowerPoint]cuentas_administradas_afores'!$E$10:$Z$10</c:f>
              <c:numCache>
                <c:formatCode>#,##0</c:formatCode>
                <c:ptCount val="22"/>
                <c:pt idx="0">
                  <c:v>11188114</c:v>
                </c:pt>
                <c:pt idx="1">
                  <c:v>13827674</c:v>
                </c:pt>
                <c:pt idx="2">
                  <c:v>15594503</c:v>
                </c:pt>
                <c:pt idx="3">
                  <c:v>17844956</c:v>
                </c:pt>
                <c:pt idx="4">
                  <c:v>26518534</c:v>
                </c:pt>
                <c:pt idx="5">
                  <c:v>29421202</c:v>
                </c:pt>
                <c:pt idx="6">
                  <c:v>31398282</c:v>
                </c:pt>
                <c:pt idx="7">
                  <c:v>33316492</c:v>
                </c:pt>
                <c:pt idx="8">
                  <c:v>35276317</c:v>
                </c:pt>
                <c:pt idx="9">
                  <c:v>37412717</c:v>
                </c:pt>
                <c:pt idx="10">
                  <c:v>38562999</c:v>
                </c:pt>
                <c:pt idx="11">
                  <c:v>39292455</c:v>
                </c:pt>
                <c:pt idx="12">
                  <c:v>39891316</c:v>
                </c:pt>
                <c:pt idx="13">
                  <c:v>41236121</c:v>
                </c:pt>
                <c:pt idx="14">
                  <c:v>42512267</c:v>
                </c:pt>
                <c:pt idx="15">
                  <c:v>48530475</c:v>
                </c:pt>
                <c:pt idx="16">
                  <c:v>50878419</c:v>
                </c:pt>
                <c:pt idx="17">
                  <c:v>52728388</c:v>
                </c:pt>
                <c:pt idx="18">
                  <c:v>53912054</c:v>
                </c:pt>
                <c:pt idx="19" formatCode="General">
                  <c:v>57277015</c:v>
                </c:pt>
                <c:pt idx="20" formatCode="General">
                  <c:v>60002883</c:v>
                </c:pt>
                <c:pt idx="21" formatCode="General">
                  <c:v>62879959</c:v>
                </c:pt>
              </c:numCache>
            </c:numRef>
          </c:val>
          <c:smooth val="0"/>
          <c:extLst xmlns:c16r2="http://schemas.microsoft.com/office/drawing/2015/06/chart">
            <c:ext xmlns:c16="http://schemas.microsoft.com/office/drawing/2014/chart" uri="{C3380CC4-5D6E-409C-BE32-E72D297353CC}">
              <c16:uniqueId val="{00000000-D090-9A44-83AD-8A44257B19F5}"/>
            </c:ext>
          </c:extLst>
        </c:ser>
        <c:dLbls>
          <c:showLegendKey val="0"/>
          <c:showVal val="0"/>
          <c:showCatName val="0"/>
          <c:showSerName val="0"/>
          <c:showPercent val="0"/>
          <c:showBubbleSize val="0"/>
        </c:dLbls>
        <c:marker val="1"/>
        <c:smooth val="0"/>
        <c:axId val="-673778768"/>
        <c:axId val="-673777136"/>
      </c:lineChart>
      <c:lineChart>
        <c:grouping val="standard"/>
        <c:varyColors val="0"/>
        <c:ser>
          <c:idx val="1"/>
          <c:order val="1"/>
          <c:tx>
            <c:strRef>
              <c:f>'[Chart in Microsoft PowerPoint]cuentas_administradas_afores'!$B$11:$D$11</c:f>
              <c:strCache>
                <c:ptCount val="1"/>
                <c:pt idx="0">
                  <c:v>Recursos</c:v>
                </c:pt>
              </c:strCache>
            </c:strRef>
          </c:tx>
          <c:spPr>
            <a:ln w="28575" cap="rnd" cmpd="sng" algn="ctr">
              <a:solidFill>
                <a:schemeClr val="accent2">
                  <a:shade val="95000"/>
                  <a:satMod val="105000"/>
                </a:schemeClr>
              </a:solidFill>
              <a:prstDash val="solid"/>
              <a:round/>
            </a:ln>
            <a:effectLst/>
          </c:spPr>
          <c:marker>
            <c:spPr>
              <a:solidFill>
                <a:schemeClr val="accent2"/>
              </a:solidFill>
              <a:ln w="9525" cap="flat" cmpd="sng" algn="ctr">
                <a:solidFill>
                  <a:schemeClr val="accent2">
                    <a:shade val="95000"/>
                    <a:satMod val="105000"/>
                  </a:schemeClr>
                </a:solidFill>
                <a:prstDash val="solid"/>
                <a:round/>
              </a:ln>
              <a:effectLst/>
            </c:spPr>
          </c:marker>
          <c:cat>
            <c:numRef>
              <c:f>'[Chart in Microsoft PowerPoint]cuentas_administradas_afores'!$E$9:$Z$9</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'[Chart in Microsoft PowerPoint]cuentas_administradas_afores'!$E$11:$Z$11</c:f>
              <c:numCache>
                <c:formatCode>#,##0.0</c:formatCode>
                <c:ptCount val="22"/>
                <c:pt idx="1">
                  <c:v>54517.192493280003</c:v>
                </c:pt>
                <c:pt idx="2">
                  <c:v>104526.08108874</c:v>
                </c:pt>
                <c:pt idx="3">
                  <c:v>159652.15511152</c:v>
                </c:pt>
                <c:pt idx="4">
                  <c:v>243756.07199018</c:v>
                </c:pt>
                <c:pt idx="5">
                  <c:v>317222.96822405001</c:v>
                </c:pt>
                <c:pt idx="6">
                  <c:v>395103.05830840999</c:v>
                </c:pt>
                <c:pt idx="7">
                  <c:v>471176.84101804002</c:v>
                </c:pt>
                <c:pt idx="8">
                  <c:v>579019.75919636001</c:v>
                </c:pt>
                <c:pt idx="9">
                  <c:v>714593.28894212004</c:v>
                </c:pt>
                <c:pt idx="10">
                  <c:v>822175.32935558003</c:v>
                </c:pt>
                <c:pt idx="11">
                  <c:v>927713.52977799997</c:v>
                </c:pt>
                <c:pt idx="12">
                  <c:v>1132054.6474405699</c:v>
                </c:pt>
                <c:pt idx="13">
                  <c:v>1361689.9166919501</c:v>
                </c:pt>
                <c:pt idx="14">
                  <c:v>1532181.1205490399</c:v>
                </c:pt>
                <c:pt idx="15">
                  <c:v>1870085.6293581601</c:v>
                </c:pt>
                <c:pt idx="16">
                  <c:v>2015745.67538208</c:v>
                </c:pt>
                <c:pt idx="17">
                  <c:v>2335390.59582983</c:v>
                </c:pt>
                <c:pt idx="18">
                  <c:v>2433139.0797417201</c:v>
                </c:pt>
                <c:pt idx="19" formatCode="General">
                  <c:v>2699995.8</c:v>
                </c:pt>
                <c:pt idx="20" formatCode="General">
                  <c:v>3086885.2</c:v>
                </c:pt>
                <c:pt idx="21" formatCode="General">
                  <c:v>3234106.7</c:v>
                </c:pt>
              </c:numCache>
            </c:numRef>
          </c:val>
          <c:smooth val="0"/>
          <c:extLst xmlns:c16r2="http://schemas.microsoft.com/office/drawing/2015/06/chart">
            <c:ext xmlns:c16="http://schemas.microsoft.com/office/drawing/2014/chart" uri="{C3380CC4-5D6E-409C-BE32-E72D297353CC}">
              <c16:uniqueId val="{00000001-D090-9A44-83AD-8A44257B19F5}"/>
            </c:ext>
          </c:extLst>
        </c:ser>
        <c:dLbls>
          <c:showLegendKey val="0"/>
          <c:showVal val="0"/>
          <c:showCatName val="0"/>
          <c:showSerName val="0"/>
          <c:showPercent val="0"/>
          <c:showBubbleSize val="0"/>
        </c:dLbls>
        <c:marker val="1"/>
        <c:smooth val="0"/>
        <c:axId val="-673686112"/>
        <c:axId val="-673781488"/>
      </c:lineChart>
      <c:catAx>
        <c:axId val="-67377876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73777136"/>
        <c:crosses val="autoZero"/>
        <c:auto val="1"/>
        <c:lblAlgn val="ctr"/>
        <c:lblOffset val="100"/>
        <c:noMultiLvlLbl val="0"/>
      </c:catAx>
      <c:valAx>
        <c:axId val="-67377713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673778768"/>
        <c:crosses val="autoZero"/>
        <c:crossBetween val="between"/>
      </c:valAx>
      <c:valAx>
        <c:axId val="-673781488"/>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673686112"/>
        <c:crosses val="max"/>
        <c:crossBetween val="between"/>
      </c:valAx>
      <c:catAx>
        <c:axId val="-673686112"/>
        <c:scaling>
          <c:orientation val="minMax"/>
        </c:scaling>
        <c:delete val="1"/>
        <c:axPos val="b"/>
        <c:numFmt formatCode="General" sourceLinked="1"/>
        <c:majorTickMark val="out"/>
        <c:minorTickMark val="none"/>
        <c:tickLblPos val="nextTo"/>
        <c:crossAx val="-673781488"/>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MX" sz="1100" dirty="0" err="1">
                <a:solidFill>
                  <a:schemeClr val="accent6"/>
                </a:solidFill>
              </a:rPr>
              <a:t>Batch</a:t>
            </a:r>
            <a:r>
              <a:rPr lang="es-MX" sz="1100" dirty="0">
                <a:solidFill>
                  <a:schemeClr val="accent6"/>
                </a:solidFill>
              </a:rPr>
              <a:t> and online catalogue </a:t>
            </a:r>
            <a:r>
              <a:rPr lang="es-MX" sz="1100" dirty="0" err="1">
                <a:solidFill>
                  <a:schemeClr val="accent6"/>
                </a:solidFill>
              </a:rPr>
              <a:t>services</a:t>
            </a:r>
            <a:endParaRPr lang="es-MX" sz="1100" dirty="0">
              <a:solidFill>
                <a:schemeClr val="accent6"/>
              </a:solidFill>
            </a:endParaRPr>
          </a:p>
          <a:p>
            <a:pPr>
              <a:defRPr/>
            </a:pPr>
            <a:r>
              <a:rPr lang="es-MX" sz="1100" dirty="0" err="1">
                <a:solidFill>
                  <a:schemeClr val="accent6"/>
                </a:solidFill>
              </a:rPr>
              <a:t>Dec</a:t>
            </a:r>
            <a:r>
              <a:rPr lang="es-MX" sz="1100" dirty="0">
                <a:solidFill>
                  <a:schemeClr val="accent6"/>
                </a:solidFill>
              </a:rPr>
              <a:t>. 2018</a:t>
            </a:r>
            <a:endParaRPr lang="en-US" sz="1100" dirty="0">
              <a:solidFill>
                <a:schemeClr val="accent6"/>
              </a:solidFill>
            </a:endParaRPr>
          </a:p>
        </c:rich>
      </c:tx>
      <c:layout>
        <c:manualLayout>
          <c:xMode val="edge"/>
          <c:yMode val="edge"/>
          <c:x val="0.24307800045155536"/>
          <c:y val="7.5804002588141142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1.9413128348773102E-2"/>
          <c:y val="2.1359275483056082E-2"/>
          <c:w val="0.96117361840476101"/>
          <c:h val="0.70226760904033758"/>
        </c:manualLayout>
      </c:layout>
      <c:bar3DChart>
        <c:barDir val="col"/>
        <c:grouping val="stacked"/>
        <c:varyColors val="0"/>
        <c:ser>
          <c:idx val="0"/>
          <c:order val="0"/>
          <c:tx>
            <c:strRef>
              <c:f>'servicios batch y web'!$B$21</c:f>
              <c:strCache>
                <c:ptCount val="1"/>
                <c:pt idx="0">
                  <c:v>Servicios Batch</c:v>
                </c:pt>
              </c:strCache>
            </c:strRef>
          </c:tx>
          <c:spPr>
            <a:solidFill>
              <a:schemeClr val="tx2">
                <a:lumMod val="50000"/>
              </a:schemeClr>
            </a:solidFill>
            <a:ln>
              <a:noFill/>
            </a:ln>
            <a:effectLst>
              <a:outerShdw blurRad="40000" dist="23000" dir="5400000" rotWithShape="0">
                <a:srgbClr val="000000">
                  <a:alpha val="35000"/>
                </a:srgbClr>
              </a:outerShdw>
            </a:effectLst>
            <a:sp3d/>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'servicios batch y web'!$E$20:$I$20</c:f>
              <c:numCache>
                <c:formatCode>General</c:formatCode>
                <c:ptCount val="5"/>
                <c:pt idx="0">
                  <c:v>2014</c:v>
                </c:pt>
                <c:pt idx="1">
                  <c:v>2015</c:v>
                </c:pt>
                <c:pt idx="2">
                  <c:v>2016</c:v>
                </c:pt>
                <c:pt idx="3">
                  <c:v>2017</c:v>
                </c:pt>
                <c:pt idx="4">
                  <c:v>2018</c:v>
                </c:pt>
              </c:numCache>
            </c:numRef>
          </c:cat>
          <c:val>
            <c:numRef>
              <c:f>'servicios batch y web'!$E$21:$I$21</c:f>
              <c:numCache>
                <c:formatCode>#,##0</c:formatCode>
                <c:ptCount val="5"/>
                <c:pt idx="0">
                  <c:v>132</c:v>
                </c:pt>
                <c:pt idx="1">
                  <c:v>219</c:v>
                </c:pt>
                <c:pt idx="2">
                  <c:v>275</c:v>
                </c:pt>
                <c:pt idx="3" formatCode="0">
                  <c:v>253</c:v>
                </c:pt>
                <c:pt idx="4" formatCode="General">
                  <c:v>263</c:v>
                </c:pt>
              </c:numCache>
            </c:numRef>
          </c:val>
          <c:extLst xmlns:c16r2="http://schemas.microsoft.com/office/drawing/2015/06/chart">
            <c:ext xmlns:c16="http://schemas.microsoft.com/office/drawing/2014/chart" uri="{C3380CC4-5D6E-409C-BE32-E72D297353CC}">
              <c16:uniqueId val="{00000000-AC13-7B4A-99BB-8EADCDC77DC1}"/>
            </c:ext>
          </c:extLst>
        </c:ser>
        <c:ser>
          <c:idx val="1"/>
          <c:order val="1"/>
          <c:tx>
            <c:strRef>
              <c:f>'servicios batch y web'!$B$22</c:f>
              <c:strCache>
                <c:ptCount val="1"/>
                <c:pt idx="0">
                  <c:v>Servicios en Línea</c:v>
                </c:pt>
              </c:strCache>
            </c:strRef>
          </c:tx>
          <c:spPr>
            <a:solidFill>
              <a:schemeClr val="bg1">
                <a:lumMod val="75000"/>
              </a:schemeClr>
            </a:solidFill>
            <a:ln>
              <a:noFill/>
            </a:ln>
            <a:effectLst>
              <a:outerShdw blurRad="40000" dist="23000" dir="5400000" rotWithShape="0">
                <a:srgbClr val="000000">
                  <a:alpha val="35000"/>
                </a:srgbClr>
              </a:outerShdw>
            </a:effectLst>
            <a:sp3d/>
          </c:spPr>
          <c:invertIfNegative val="0"/>
          <c:dLbls>
            <c:dLbl>
              <c:idx val="0"/>
              <c:layout>
                <c:manualLayout>
                  <c:x val="0"/>
                  <c:y val="-4.09556313993174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13-7B4A-99BB-8EADCDC77DC1}"/>
                </c:ext>
                <c:ext xmlns:c15="http://schemas.microsoft.com/office/drawing/2012/chart" uri="{CE6537A1-D6FC-4f65-9D91-7224C49458BB}"/>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'servicios batch y web'!$E$20:$I$20</c:f>
              <c:numCache>
                <c:formatCode>General</c:formatCode>
                <c:ptCount val="5"/>
                <c:pt idx="0">
                  <c:v>2014</c:v>
                </c:pt>
                <c:pt idx="1">
                  <c:v>2015</c:v>
                </c:pt>
                <c:pt idx="2">
                  <c:v>2016</c:v>
                </c:pt>
                <c:pt idx="3">
                  <c:v>2017</c:v>
                </c:pt>
                <c:pt idx="4">
                  <c:v>2018</c:v>
                </c:pt>
              </c:numCache>
            </c:numRef>
          </c:cat>
          <c:val>
            <c:numRef>
              <c:f>'servicios batch y web'!$E$22:$I$22</c:f>
              <c:numCache>
                <c:formatCode>General</c:formatCode>
                <c:ptCount val="5"/>
                <c:pt idx="0">
                  <c:v>88</c:v>
                </c:pt>
                <c:pt idx="1">
                  <c:v>157</c:v>
                </c:pt>
                <c:pt idx="2">
                  <c:v>204</c:v>
                </c:pt>
                <c:pt idx="3" formatCode="0">
                  <c:v>278</c:v>
                </c:pt>
                <c:pt idx="4">
                  <c:v>346</c:v>
                </c:pt>
              </c:numCache>
            </c:numRef>
          </c:val>
          <c:extLst xmlns:c16r2="http://schemas.microsoft.com/office/drawing/2015/06/chart">
            <c:ext xmlns:c16="http://schemas.microsoft.com/office/drawing/2014/chart" uri="{C3380CC4-5D6E-409C-BE32-E72D297353CC}">
              <c16:uniqueId val="{00000002-AC13-7B4A-99BB-8EADCDC77DC1}"/>
            </c:ext>
          </c:extLst>
        </c:ser>
        <c:ser>
          <c:idx val="2"/>
          <c:order val="2"/>
          <c:tx>
            <c:strRef>
              <c:f>'servicios batch y web'!$B$23</c:f>
              <c:strCache>
                <c:ptCount val="1"/>
                <c:pt idx="0">
                  <c:v>Total</c:v>
                </c:pt>
              </c:strCache>
            </c:strRef>
          </c:tx>
          <c:spPr>
            <a:noFill/>
            <a:ln>
              <a:noFill/>
            </a:ln>
            <a:effectLst>
              <a:outerShdw blurRad="40000" dist="23000" dir="5400000" rotWithShape="0">
                <a:srgbClr val="000000">
                  <a:alpha val="35000"/>
                </a:srgbClr>
              </a:outerShdw>
            </a:effectLst>
            <a:sp3d/>
          </c:spPr>
          <c:invertIfNegative val="0"/>
          <c:dLbls>
            <c:dLbl>
              <c:idx val="0"/>
              <c:layout>
                <c:manualLayout>
                  <c:x val="7.2899406472548877E-3"/>
                  <c:y val="-7.58107275280129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C13-7B4A-99BB-8EADCDC77DC1}"/>
                </c:ext>
                <c:ext xmlns:c15="http://schemas.microsoft.com/office/drawing/2012/chart" uri="{CE6537A1-D6FC-4f65-9D91-7224C49458BB}"/>
              </c:extLst>
            </c:dLbl>
            <c:dLbl>
              <c:idx val="1"/>
              <c:layout>
                <c:manualLayout>
                  <c:x val="1.214990107875810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C13-7B4A-99BB-8EADCDC77DC1}"/>
                </c:ext>
                <c:ext xmlns:c15="http://schemas.microsoft.com/office/drawing/2012/chart" uri="{CE6537A1-D6FC-4f65-9D91-7224C49458BB}"/>
              </c:extLst>
            </c:dLbl>
            <c:dLbl>
              <c:idx val="2"/>
              <c:layout>
                <c:manualLayout>
                  <c:x val="1.4579881294509775E-2"/>
                  <c:y val="-1.83014435083434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C13-7B4A-99BB-8EADCDC77DC1}"/>
                </c:ext>
                <c:ext xmlns:c15="http://schemas.microsoft.com/office/drawing/2012/chart" uri="{CE6537A1-D6FC-4f65-9D91-7224C49458BB}"/>
              </c:extLst>
            </c:dLbl>
            <c:dLbl>
              <c:idx val="3"/>
              <c:layout>
                <c:manualLayout>
                  <c:x val="1.4118684216450482E-2"/>
                  <c:y val="1.18694362017804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C13-7B4A-99BB-8EADCDC77DC1}"/>
                </c:ext>
                <c:ext xmlns:c15="http://schemas.microsoft.com/office/drawing/2012/chart" uri="{CE6537A1-D6FC-4f65-9D91-7224C49458BB}"/>
              </c:extLst>
            </c:dLbl>
            <c:dLbl>
              <c:idx val="4"/>
              <c:layout>
                <c:manualLayout>
                  <c:x val="1.5448934061434404E-2"/>
                  <c:y val="1.97823713386905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C13-7B4A-99BB-8EADCDC77DC1}"/>
                </c:ext>
                <c:ext xmlns:c15="http://schemas.microsoft.com/office/drawing/2012/chart" uri="{CE6537A1-D6FC-4f65-9D91-7224C49458BB}"/>
              </c:extLst>
            </c:dLbl>
            <c:dLbl>
              <c:idx val="5"/>
              <c:layout>
                <c:manualLayout>
                  <c:x val="2.2942861851732138E-2"/>
                  <c:y val="3.56083086053412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C13-7B4A-99BB-8EADCDC77DC1}"/>
                </c:ext>
                <c:ext xmlns:c15="http://schemas.microsoft.com/office/drawing/2012/chart" uri="{CE6537A1-D6FC-4f65-9D91-7224C49458BB}"/>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'servicios batch y web'!$E$20:$I$20</c:f>
              <c:numCache>
                <c:formatCode>General</c:formatCode>
                <c:ptCount val="5"/>
                <c:pt idx="0">
                  <c:v>2014</c:v>
                </c:pt>
                <c:pt idx="1">
                  <c:v>2015</c:v>
                </c:pt>
                <c:pt idx="2">
                  <c:v>2016</c:v>
                </c:pt>
                <c:pt idx="3">
                  <c:v>2017</c:v>
                </c:pt>
                <c:pt idx="4">
                  <c:v>2018</c:v>
                </c:pt>
              </c:numCache>
            </c:numRef>
          </c:cat>
          <c:val>
            <c:numRef>
              <c:f>'servicios batch y web'!$E$24:$I$24</c:f>
              <c:numCache>
                <c:formatCode>General</c:formatCode>
                <c:ptCount val="5"/>
                <c:pt idx="0">
                  <c:v>220</c:v>
                </c:pt>
                <c:pt idx="1">
                  <c:v>376</c:v>
                </c:pt>
                <c:pt idx="2">
                  <c:v>479</c:v>
                </c:pt>
                <c:pt idx="3">
                  <c:v>531</c:v>
                </c:pt>
                <c:pt idx="4">
                  <c:v>609</c:v>
                </c:pt>
              </c:numCache>
            </c:numRef>
          </c:val>
          <c:extLst xmlns:c16r2="http://schemas.microsoft.com/office/drawing/2015/06/chart">
            <c:ext xmlns:c16="http://schemas.microsoft.com/office/drawing/2014/chart" uri="{C3380CC4-5D6E-409C-BE32-E72D297353CC}">
              <c16:uniqueId val="{00000007-AC13-7B4A-99BB-8EADCDC77DC1}"/>
            </c:ext>
          </c:extLst>
        </c:ser>
        <c:dLbls>
          <c:showLegendKey val="0"/>
          <c:showVal val="1"/>
          <c:showCatName val="0"/>
          <c:showSerName val="0"/>
          <c:showPercent val="0"/>
          <c:showBubbleSize val="0"/>
        </c:dLbls>
        <c:gapWidth val="150"/>
        <c:shape val="box"/>
        <c:axId val="-673776048"/>
        <c:axId val="-673780400"/>
        <c:axId val="0"/>
      </c:bar3DChart>
      <c:catAx>
        <c:axId val="-6737760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n-US"/>
          </a:p>
        </c:txPr>
        <c:crossAx val="-673780400"/>
        <c:crosses val="autoZero"/>
        <c:auto val="1"/>
        <c:lblAlgn val="ctr"/>
        <c:lblOffset val="100"/>
        <c:noMultiLvlLbl val="0"/>
      </c:catAx>
      <c:valAx>
        <c:axId val="-673780400"/>
        <c:scaling>
          <c:orientation val="minMax"/>
        </c:scaling>
        <c:delete val="1"/>
        <c:axPos val="l"/>
        <c:majorGridlines>
          <c:spPr>
            <a:ln w="9525" cap="flat" cmpd="sng" algn="ctr">
              <a:noFill/>
              <a:round/>
            </a:ln>
            <a:effectLst>
              <a:outerShdw blurRad="50800" dist="50800" dir="5400000" algn="ctr" rotWithShape="0">
                <a:schemeClr val="bg1"/>
              </a:outerShdw>
            </a:effectLst>
          </c:spPr>
        </c:majorGridlines>
        <c:numFmt formatCode="#,##0" sourceLinked="1"/>
        <c:majorTickMark val="none"/>
        <c:minorTickMark val="none"/>
        <c:tickLblPos val="nextTo"/>
        <c:crossAx val="-673776048"/>
        <c:crosses val="autoZero"/>
        <c:crossBetween val="between"/>
      </c:valAx>
      <c:spPr>
        <a:noFill/>
        <a:ln>
          <a:noFill/>
        </a:ln>
        <a:effectLst/>
      </c:spPr>
    </c:plotArea>
    <c:legend>
      <c:legendPos val="b"/>
      <c:legendEntry>
        <c:idx val="0"/>
        <c:delete val="1"/>
      </c:legendEntry>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7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34823-0AB0-4839-B8BB-9232C2BA65EB}" type="datetimeFigureOut">
              <a:rPr lang="en-US" smtClean="0"/>
              <a:t>7/5/2019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BA09C-A09D-4D73-99BC-F4EE84CD1FB7}" type="slidenum">
              <a:rPr lang="en-US" smtClean="0"/>
              <a:t>‹#›</a:t>
            </a:fld>
            <a:endParaRPr lang="en-US"/>
          </a:p>
        </p:txBody>
      </p:sp>
    </p:spTree>
    <p:extLst>
      <p:ext uri="{BB962C8B-B14F-4D97-AF65-F5344CB8AC3E}">
        <p14:creationId xmlns:p14="http://schemas.microsoft.com/office/powerpoint/2010/main" val="424984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D8BA09C-A09D-4D73-99BC-F4EE84CD1FB7}" type="slidenum">
              <a:rPr lang="en-US" smtClean="0"/>
              <a:t>15</a:t>
            </a:fld>
            <a:endParaRPr lang="en-US"/>
          </a:p>
        </p:txBody>
      </p:sp>
    </p:spTree>
    <p:extLst>
      <p:ext uri="{BB962C8B-B14F-4D97-AF65-F5344CB8AC3E}">
        <p14:creationId xmlns:p14="http://schemas.microsoft.com/office/powerpoint/2010/main" val="391450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5097DF58-DF65-B74D-9C8A-CA0C1BF6AA84}"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152698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097DF58-DF65-B74D-9C8A-CA0C1BF6AA84}"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408107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097DF58-DF65-B74D-9C8A-CA0C1BF6AA84}"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159083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097DF58-DF65-B74D-9C8A-CA0C1BF6AA84}"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539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5097DF58-DF65-B74D-9C8A-CA0C1BF6AA84}"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21928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5097DF58-DF65-B74D-9C8A-CA0C1BF6AA84}"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129294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5097DF58-DF65-B74D-9C8A-CA0C1BF6AA84}"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27463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5097DF58-DF65-B74D-9C8A-CA0C1BF6AA84}"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20610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7DF58-DF65-B74D-9C8A-CA0C1BF6AA84}"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23438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5097DF58-DF65-B74D-9C8A-CA0C1BF6AA84}"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406401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5097DF58-DF65-B74D-9C8A-CA0C1BF6AA84}"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C404-0087-4948-9884-96C965069477}" type="slidenum">
              <a:rPr lang="en-US" smtClean="0"/>
              <a:t>‹#›</a:t>
            </a:fld>
            <a:endParaRPr lang="en-US"/>
          </a:p>
        </p:txBody>
      </p:sp>
    </p:spTree>
    <p:extLst>
      <p:ext uri="{BB962C8B-B14F-4D97-AF65-F5344CB8AC3E}">
        <p14:creationId xmlns:p14="http://schemas.microsoft.com/office/powerpoint/2010/main" val="223074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097DF58-DF65-B74D-9C8A-CA0C1BF6AA84}" type="datetimeFigureOut">
              <a:rPr lang="en-US" smtClean="0"/>
              <a:t>7/5/2019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712C404-0087-4948-9884-96C965069477}" type="slidenum">
              <a:rPr lang="en-US" smtClean="0"/>
              <a:t>‹#›</a:t>
            </a:fld>
            <a:endParaRPr lang="en-US"/>
          </a:p>
        </p:txBody>
      </p:sp>
    </p:spTree>
    <p:extLst>
      <p:ext uri="{BB962C8B-B14F-4D97-AF65-F5344CB8AC3E}">
        <p14:creationId xmlns:p14="http://schemas.microsoft.com/office/powerpoint/2010/main" val="1064925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fi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8.jpeg"/><Relationship Id="rId18" Type="http://schemas.openxmlformats.org/officeDocument/2006/relationships/image" Target="../media/image27.wmf"/><Relationship Id="rId26" Type="http://schemas.openxmlformats.org/officeDocument/2006/relationships/image" Target="../media/image36.png"/><Relationship Id="rId3" Type="http://schemas.openxmlformats.org/officeDocument/2006/relationships/oleObject" Target="../embeddings/oleObject2.bin"/><Relationship Id="rId21" Type="http://schemas.openxmlformats.org/officeDocument/2006/relationships/oleObject" Target="../embeddings/oleObject12.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0.bin"/><Relationship Id="rId25" Type="http://schemas.openxmlformats.org/officeDocument/2006/relationships/image" Target="../media/image35.jpeg"/><Relationship Id="rId2" Type="http://schemas.openxmlformats.org/officeDocument/2006/relationships/slideLayout" Target="../slideLayouts/slideLayout2.xml"/><Relationship Id="rId16" Type="http://schemas.openxmlformats.org/officeDocument/2006/relationships/image" Target="../media/image31.jpeg"/><Relationship Id="rId20" Type="http://schemas.openxmlformats.org/officeDocument/2006/relationships/image" Target="../media/image32.jpeg"/><Relationship Id="rId1" Type="http://schemas.openxmlformats.org/officeDocument/2006/relationships/vmlDrawing" Target="../drawings/vmlDrawing1.vml"/><Relationship Id="rId6" Type="http://schemas.openxmlformats.org/officeDocument/2006/relationships/image" Target="../media/image26.emf"/><Relationship Id="rId11" Type="http://schemas.openxmlformats.org/officeDocument/2006/relationships/oleObject" Target="../embeddings/oleObject8.bin"/><Relationship Id="rId24" Type="http://schemas.openxmlformats.org/officeDocument/2006/relationships/oleObject" Target="../embeddings/oleObject13.bin"/><Relationship Id="rId5" Type="http://schemas.openxmlformats.org/officeDocument/2006/relationships/oleObject" Target="../embeddings/oleObject3.bin"/><Relationship Id="rId15" Type="http://schemas.openxmlformats.org/officeDocument/2006/relationships/image" Target="../media/image30.jpeg"/><Relationship Id="rId23" Type="http://schemas.openxmlformats.org/officeDocument/2006/relationships/image" Target="../media/image34.jpeg"/><Relationship Id="rId10" Type="http://schemas.openxmlformats.org/officeDocument/2006/relationships/oleObject" Target="../embeddings/oleObject7.bin"/><Relationship Id="rId19" Type="http://schemas.openxmlformats.org/officeDocument/2006/relationships/oleObject" Target="../embeddings/oleObject11.bin"/><Relationship Id="rId4" Type="http://schemas.openxmlformats.org/officeDocument/2006/relationships/image" Target="../media/image25.emf"/><Relationship Id="rId9" Type="http://schemas.openxmlformats.org/officeDocument/2006/relationships/oleObject" Target="../embeddings/oleObject6.bin"/><Relationship Id="rId14" Type="http://schemas.openxmlformats.org/officeDocument/2006/relationships/image" Target="../media/image29.jpeg"/><Relationship Id="rId22" Type="http://schemas.openxmlformats.org/officeDocument/2006/relationships/image" Target="../media/image33.jpeg"/><Relationship Id="rId27"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8B27AA-AB4B-A040-83AB-64A1CE000A32}"/>
              </a:ext>
            </a:extLst>
          </p:cNvPr>
          <p:cNvSpPr/>
          <p:nvPr/>
        </p:nvSpPr>
        <p:spPr>
          <a:xfrm>
            <a:off x="946298" y="4470991"/>
            <a:ext cx="1366283" cy="377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prstClr val="white"/>
              </a:solidFill>
            </a:endParaRPr>
          </a:p>
        </p:txBody>
      </p:sp>
      <p:pic>
        <p:nvPicPr>
          <p:cNvPr id="5" name="Imagen 4">
            <a:extLst>
              <a:ext uri="{FF2B5EF4-FFF2-40B4-BE49-F238E27FC236}">
                <a16:creationId xmlns:a16="http://schemas.microsoft.com/office/drawing/2014/main" xmlns="" id="{7B973153-C560-0049-9DB2-016F35F53FB6}"/>
              </a:ext>
            </a:extLst>
          </p:cNvPr>
          <p:cNvPicPr>
            <a:picLocks noChangeAspect="1"/>
          </p:cNvPicPr>
          <p:nvPr/>
        </p:nvPicPr>
        <p:blipFill>
          <a:blip r:embed="rId2"/>
          <a:stretch>
            <a:fillRect/>
          </a:stretch>
        </p:blipFill>
        <p:spPr>
          <a:xfrm>
            <a:off x="0" y="0"/>
            <a:ext cx="9144000" cy="5143500"/>
          </a:xfrm>
          <a:prstGeom prst="rect">
            <a:avLst/>
          </a:prstGeom>
        </p:spPr>
      </p:pic>
      <p:sp>
        <p:nvSpPr>
          <p:cNvPr id="6" name="CuadroTexto 5">
            <a:extLst>
              <a:ext uri="{FF2B5EF4-FFF2-40B4-BE49-F238E27FC236}">
                <a16:creationId xmlns:a16="http://schemas.microsoft.com/office/drawing/2014/main" xmlns="" id="{8052A02A-4592-EB4E-BDC2-0BD0E0599B2C}"/>
              </a:ext>
            </a:extLst>
          </p:cNvPr>
          <p:cNvSpPr txBox="1"/>
          <p:nvPr/>
        </p:nvSpPr>
        <p:spPr>
          <a:xfrm>
            <a:off x="331856" y="1313616"/>
            <a:ext cx="7865487" cy="1631216"/>
          </a:xfrm>
          <a:prstGeom prst="rect">
            <a:avLst/>
          </a:prstGeom>
          <a:noFill/>
        </p:spPr>
        <p:txBody>
          <a:bodyPr wrap="square" rtlCol="0">
            <a:spAutoFit/>
          </a:bodyPr>
          <a:lstStyle/>
          <a:p>
            <a:r>
              <a:rPr lang="es-US" sz="2000" b="1">
                <a:solidFill>
                  <a:srgbClr val="F79646"/>
                </a:solidFill>
              </a:rPr>
              <a:t>Agenda, Accra Ghana, July 3 2019</a:t>
            </a:r>
          </a:p>
          <a:p>
            <a:endParaRPr lang="es-US" sz="2000" b="1">
              <a:solidFill>
                <a:srgbClr val="F79646"/>
              </a:solidFill>
            </a:endParaRPr>
          </a:p>
          <a:p>
            <a:pPr marL="457200" indent="-457200">
              <a:buFontTx/>
              <a:buAutoNum type="arabicPeriod"/>
            </a:pPr>
            <a:r>
              <a:rPr lang="es-US" sz="2000" b="1">
                <a:solidFill>
                  <a:srgbClr val="F79646"/>
                </a:solidFill>
              </a:rPr>
              <a:t>The retirement savings system (SAR) evolution</a:t>
            </a:r>
          </a:p>
          <a:p>
            <a:pPr marL="457200" indent="-457200">
              <a:buFontTx/>
              <a:buAutoNum type="arabicPeriod"/>
            </a:pPr>
            <a:r>
              <a:rPr lang="es-US" sz="2000" b="1">
                <a:solidFill>
                  <a:srgbClr val="F79646"/>
                </a:solidFill>
              </a:rPr>
              <a:t>PROCESAR: switch in México</a:t>
            </a:r>
          </a:p>
          <a:p>
            <a:pPr marL="457200" indent="-457200">
              <a:buFontTx/>
              <a:buAutoNum type="arabicPeriod"/>
            </a:pPr>
            <a:r>
              <a:rPr lang="es-US" sz="2000" b="1">
                <a:solidFill>
                  <a:srgbClr val="F79646"/>
                </a:solidFill>
              </a:rPr>
              <a:t>Operational and technological mode</a:t>
            </a:r>
            <a:r>
              <a:rPr lang="es-US" sz="2000" b="1" dirty="0">
                <a:solidFill>
                  <a:srgbClr val="F79646"/>
                </a:solidFill>
              </a:rPr>
              <a:t>l</a:t>
            </a:r>
            <a:endParaRPr lang="es-US" sz="2000" b="1">
              <a:solidFill>
                <a:srgbClr val="F79646"/>
              </a:solidFill>
            </a:endParaRPr>
          </a:p>
        </p:txBody>
      </p:sp>
    </p:spTree>
    <p:extLst>
      <p:ext uri="{BB962C8B-B14F-4D97-AF65-F5344CB8AC3E}">
        <p14:creationId xmlns:p14="http://schemas.microsoft.com/office/powerpoint/2010/main" val="134634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62293B0-D60B-B54D-BFA9-135BD11AF07D}"/>
              </a:ext>
            </a:extLst>
          </p:cNvPr>
          <p:cNvSpPr txBox="1"/>
          <p:nvPr/>
        </p:nvSpPr>
        <p:spPr>
          <a:xfrm>
            <a:off x="47846" y="-58479"/>
            <a:ext cx="3859839" cy="646331"/>
          </a:xfrm>
          <a:prstGeom prst="rect">
            <a:avLst/>
          </a:prstGeom>
          <a:noFill/>
        </p:spPr>
        <p:txBody>
          <a:bodyPr wrap="none" rtlCol="0">
            <a:spAutoFit/>
          </a:bodyPr>
          <a:lstStyle/>
          <a:p>
            <a:r>
              <a:rPr lang="es-MX" sz="3600" b="1" dirty="0" err="1">
                <a:solidFill>
                  <a:schemeClr val="accent6"/>
                </a:solidFill>
              </a:rPr>
              <a:t>Certified</a:t>
            </a:r>
            <a:r>
              <a:rPr lang="es-MX" sz="3600" b="1" dirty="0">
                <a:solidFill>
                  <a:schemeClr val="accent6"/>
                </a:solidFill>
              </a:rPr>
              <a:t> </a:t>
            </a:r>
            <a:r>
              <a:rPr lang="es-MX" sz="3600" b="1" dirty="0" err="1">
                <a:solidFill>
                  <a:schemeClr val="accent6"/>
                </a:solidFill>
              </a:rPr>
              <a:t>Standards</a:t>
            </a:r>
            <a:endParaRPr lang="es-MX" sz="3600" b="1" dirty="0">
              <a:solidFill>
                <a:schemeClr val="accent6"/>
              </a:solidFill>
            </a:endParaRPr>
          </a:p>
        </p:txBody>
      </p:sp>
      <p:sp>
        <p:nvSpPr>
          <p:cNvPr id="6" name="Rectangle 5">
            <a:extLst>
              <a:ext uri="{FF2B5EF4-FFF2-40B4-BE49-F238E27FC236}">
                <a16:creationId xmlns:a16="http://schemas.microsoft.com/office/drawing/2014/main" xmlns="" id="{A609593F-6DAF-DD45-99B2-5594CDED18D4}"/>
              </a:ext>
            </a:extLst>
          </p:cNvPr>
          <p:cNvSpPr/>
          <p:nvPr/>
        </p:nvSpPr>
        <p:spPr>
          <a:xfrm>
            <a:off x="3036023" y="593211"/>
            <a:ext cx="5831767" cy="1731542"/>
          </a:xfrm>
          <a:prstGeom prst="rect">
            <a:avLst/>
          </a:prstGeom>
        </p:spPr>
        <p:txBody>
          <a:bodyPr wrap="square" lIns="38396" tIns="19198" rIns="38396" bIns="19198">
            <a:spAutoFit/>
          </a:bodyPr>
          <a:lstStyle/>
          <a:p>
            <a:pPr marL="171450" indent="-171450" algn="just">
              <a:buSzPct val="121000"/>
              <a:buBlip>
                <a:blip r:embed="rId2"/>
              </a:buBlip>
            </a:pPr>
            <a:r>
              <a:rPr lang="en-US" sz="1000" b="1" dirty="0">
                <a:solidFill>
                  <a:schemeClr val="tx2"/>
                </a:solidFill>
                <a:cs typeface="Helvetica"/>
              </a:rPr>
              <a:t>" ISO 9001 Quality Management System Certification"  obtained since 2002, is currently valid with the new standard of ISO 9001: 2015. </a:t>
            </a:r>
          </a:p>
          <a:p>
            <a:pPr marL="171450" indent="-171450" algn="just">
              <a:buSzPct val="121000"/>
              <a:buBlip>
                <a:blip r:embed="rId2"/>
              </a:buBlip>
            </a:pPr>
            <a:endParaRPr lang="en-US" sz="1000" b="1" dirty="0">
              <a:solidFill>
                <a:schemeClr val="tx2"/>
              </a:solidFill>
              <a:cs typeface="Helvetica"/>
            </a:endParaRPr>
          </a:p>
          <a:p>
            <a:pPr marL="171450" indent="-171450" algn="just">
              <a:buSzPct val="121000"/>
              <a:buBlip>
                <a:blip r:embed="rId2"/>
              </a:buBlip>
            </a:pPr>
            <a:r>
              <a:rPr lang="en-US" sz="1000" b="1" dirty="0">
                <a:solidFill>
                  <a:schemeClr val="tx2"/>
                </a:solidFill>
                <a:cs typeface="Helvetica"/>
              </a:rPr>
              <a:t>"ISO 27001 Information Security Management System Certification".</a:t>
            </a:r>
          </a:p>
          <a:p>
            <a:pPr marL="171450" indent="-171450" algn="just">
              <a:buSzPct val="121000"/>
              <a:buBlip>
                <a:blip r:embed="rId2"/>
              </a:buBlip>
            </a:pPr>
            <a:endParaRPr lang="en-US" sz="1000" b="1" dirty="0">
              <a:solidFill>
                <a:schemeClr val="tx2"/>
              </a:solidFill>
              <a:cs typeface="Helvetica"/>
            </a:endParaRPr>
          </a:p>
          <a:p>
            <a:pPr marL="171450" indent="-171450" algn="just">
              <a:buSzPct val="121000"/>
              <a:buBlip>
                <a:blip r:embed="rId2"/>
              </a:buBlip>
            </a:pPr>
            <a:r>
              <a:rPr lang="en-US" sz="1000" b="1" dirty="0">
                <a:solidFill>
                  <a:schemeClr val="tx2"/>
                </a:solidFill>
                <a:cs typeface="Helvetica"/>
              </a:rPr>
              <a:t>SANS Methodology (Critical Security Controls for effective cyber defense) for the implementation of new security controls.</a:t>
            </a:r>
          </a:p>
          <a:p>
            <a:pPr marL="171450" indent="-171450" algn="just">
              <a:buSzPct val="121000"/>
              <a:buBlip>
                <a:blip r:embed="rId2"/>
              </a:buBlip>
            </a:pPr>
            <a:endParaRPr lang="en-US" sz="1000" b="1" dirty="0">
              <a:solidFill>
                <a:schemeClr val="tx2"/>
              </a:solidFill>
              <a:cs typeface="Helvetica"/>
            </a:endParaRPr>
          </a:p>
          <a:p>
            <a:pPr marL="171450" indent="-171450" algn="just">
              <a:buSzPct val="121000"/>
              <a:buBlip>
                <a:blip r:embed="rId2"/>
              </a:buBlip>
            </a:pPr>
            <a:r>
              <a:rPr lang="en-US" sz="1000" b="1" dirty="0">
                <a:solidFill>
                  <a:schemeClr val="tx2"/>
                </a:solidFill>
                <a:cs typeface="Helvetica"/>
              </a:rPr>
              <a:t>Balanced Scorecard model for strategic management.</a:t>
            </a:r>
          </a:p>
          <a:p>
            <a:pPr marL="171450" indent="-171450" algn="just">
              <a:buSzPct val="121000"/>
              <a:buBlip>
                <a:blip r:embed="rId2"/>
              </a:buBlip>
            </a:pPr>
            <a:endParaRPr lang="en-US" sz="1000" b="1" dirty="0">
              <a:solidFill>
                <a:schemeClr val="tx2"/>
              </a:solidFill>
              <a:cs typeface="Helvetica"/>
            </a:endParaRPr>
          </a:p>
          <a:p>
            <a:pPr marL="171450" indent="-171450" algn="just">
              <a:buSzPct val="121000"/>
              <a:buBlip>
                <a:blip r:embed="rId2"/>
              </a:buBlip>
            </a:pPr>
            <a:r>
              <a:rPr lang="en-US" sz="1000" b="1" dirty="0">
                <a:solidFill>
                  <a:schemeClr val="tx2"/>
                </a:solidFill>
                <a:cs typeface="Helvetica"/>
              </a:rPr>
              <a:t>PMBOK methodology for project management and monitoring.</a:t>
            </a:r>
            <a:endParaRPr lang="es-MX" sz="1000" dirty="0">
              <a:solidFill>
                <a:schemeClr val="tx2"/>
              </a:solidFill>
              <a:cs typeface="Helvetica"/>
            </a:endParaRPr>
          </a:p>
        </p:txBody>
      </p:sp>
      <p:pic>
        <p:nvPicPr>
          <p:cNvPr id="7" name="Picture 6" descr="estandares-y-distinciones.png">
            <a:extLst>
              <a:ext uri="{FF2B5EF4-FFF2-40B4-BE49-F238E27FC236}">
                <a16:creationId xmlns:a16="http://schemas.microsoft.com/office/drawing/2014/main" xmlns="" id="{9B2C71AA-9852-CB43-A197-175472AE78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549"/>
          <a:stretch/>
        </p:blipFill>
        <p:spPr>
          <a:xfrm>
            <a:off x="235807" y="-58479"/>
            <a:ext cx="2081016" cy="2557340"/>
          </a:xfrm>
          <a:prstGeom prst="rect">
            <a:avLst/>
          </a:prstGeom>
        </p:spPr>
      </p:pic>
      <p:pic>
        <p:nvPicPr>
          <p:cNvPr id="8" name="Picture 7" descr="logo-premio-tecnologia.png">
            <a:extLst>
              <a:ext uri="{FF2B5EF4-FFF2-40B4-BE49-F238E27FC236}">
                <a16:creationId xmlns:a16="http://schemas.microsoft.com/office/drawing/2014/main" xmlns="" id="{8CB3A2C1-1182-A646-99A4-D057CCFE42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90" t="19257" r="21401" b="22274"/>
          <a:stretch/>
        </p:blipFill>
        <p:spPr>
          <a:xfrm>
            <a:off x="641847" y="3240632"/>
            <a:ext cx="1875321" cy="1167783"/>
          </a:xfrm>
          <a:prstGeom prst="rect">
            <a:avLst/>
          </a:prstGeom>
        </p:spPr>
      </p:pic>
      <p:sp>
        <p:nvSpPr>
          <p:cNvPr id="9" name="Rectangle 1">
            <a:extLst>
              <a:ext uri="{FF2B5EF4-FFF2-40B4-BE49-F238E27FC236}">
                <a16:creationId xmlns:a16="http://schemas.microsoft.com/office/drawing/2014/main" xmlns="" id="{481E875D-4E91-0B4F-B93C-D98E7B5B9D6F}"/>
              </a:ext>
            </a:extLst>
          </p:cNvPr>
          <p:cNvSpPr/>
          <p:nvPr/>
        </p:nvSpPr>
        <p:spPr>
          <a:xfrm>
            <a:off x="3036024" y="2960449"/>
            <a:ext cx="5817488" cy="1885430"/>
          </a:xfrm>
          <a:prstGeom prst="rect">
            <a:avLst/>
          </a:prstGeom>
        </p:spPr>
        <p:txBody>
          <a:bodyPr wrap="square" lIns="38396" tIns="19198" rIns="38396" bIns="19198">
            <a:spAutoFit/>
          </a:bodyPr>
          <a:lstStyle/>
          <a:p>
            <a:pPr marL="171450" indent="-171450" algn="just">
              <a:buSzPct val="130000"/>
              <a:buBlip>
                <a:blip r:embed="rId2"/>
              </a:buBlip>
            </a:pPr>
            <a:r>
              <a:rPr lang="es-ES" sz="1000" dirty="0">
                <a:solidFill>
                  <a:schemeClr val="tx2"/>
                </a:solidFill>
                <a:cs typeface="Helvetica"/>
              </a:rPr>
              <a:t> </a:t>
            </a:r>
            <a:r>
              <a:rPr lang="en-US" sz="1000" dirty="0">
                <a:solidFill>
                  <a:schemeClr val="tx2"/>
                </a:solidFill>
                <a:cs typeface="Helvetica"/>
              </a:rPr>
              <a:t>July 2017, Innovation Week Magazine, 50 most innovative companies for the design, implementation and operation of the Electronic File and Biometric services. </a:t>
            </a:r>
          </a:p>
          <a:p>
            <a:pPr marL="171450" indent="-171450" algn="just">
              <a:buSzPct val="130000"/>
              <a:buBlip>
                <a:blip r:embed="rId2"/>
              </a:buBlip>
            </a:pPr>
            <a:endParaRPr lang="en-US" sz="1000" dirty="0">
              <a:solidFill>
                <a:schemeClr val="tx2"/>
              </a:solidFill>
              <a:cs typeface="Helvetica"/>
            </a:endParaRPr>
          </a:p>
          <a:p>
            <a:pPr marL="171450" indent="-171450" algn="just">
              <a:buSzPct val="130000"/>
              <a:buBlip>
                <a:blip r:embed="rId2"/>
              </a:buBlip>
            </a:pPr>
            <a:r>
              <a:rPr lang="en-US" sz="1000" dirty="0">
                <a:solidFill>
                  <a:schemeClr val="tx2"/>
                </a:solidFill>
                <a:cs typeface="Helvetica"/>
              </a:rPr>
              <a:t>March 2015, "National Award of Technology and Innovation in its XVI edition" in recognition of our achievements in technological development and technology management in the country.</a:t>
            </a:r>
          </a:p>
          <a:p>
            <a:pPr marL="171450" indent="-171450" algn="just">
              <a:buSzPct val="130000"/>
              <a:buBlip>
                <a:blip r:embed="rId2"/>
              </a:buBlip>
            </a:pPr>
            <a:endParaRPr lang="en-US" sz="1000" dirty="0">
              <a:solidFill>
                <a:schemeClr val="tx2"/>
              </a:solidFill>
              <a:cs typeface="Helvetica"/>
            </a:endParaRPr>
          </a:p>
          <a:p>
            <a:pPr marL="171450" indent="-171450" algn="just">
              <a:buSzPct val="130000"/>
              <a:buBlip>
                <a:blip r:embed="rId2"/>
              </a:buBlip>
            </a:pPr>
            <a:r>
              <a:rPr lang="en-US" sz="1000" dirty="0">
                <a:solidFill>
                  <a:schemeClr val="tx2"/>
                </a:solidFill>
                <a:cs typeface="Helvetica"/>
              </a:rPr>
              <a:t>National Council of Science and Technology (CONACYT), granted the recognition to our technology as an innovator through the Incentives for Scientific and Technological Innovation Program in the Technological Innovation for Competitiveness Mode in 2014.</a:t>
            </a:r>
          </a:p>
          <a:p>
            <a:pPr marL="171450" indent="-171450" algn="just">
              <a:buSzPct val="130000"/>
              <a:buBlip>
                <a:blip r:embed="rId2"/>
              </a:buBlip>
            </a:pPr>
            <a:endParaRPr lang="en-US" sz="1000" dirty="0">
              <a:solidFill>
                <a:schemeClr val="tx2"/>
              </a:solidFill>
              <a:cs typeface="Helvetica"/>
            </a:endParaRPr>
          </a:p>
          <a:p>
            <a:pPr marL="171450" indent="-171450" algn="just">
              <a:buSzPct val="130000"/>
              <a:buBlip>
                <a:blip r:embed="rId2"/>
              </a:buBlip>
            </a:pPr>
            <a:r>
              <a:rPr lang="en-US" sz="1000" dirty="0">
                <a:solidFill>
                  <a:schemeClr val="tx2"/>
                </a:solidFill>
                <a:cs typeface="Helvetica"/>
              </a:rPr>
              <a:t>We </a:t>
            </a:r>
            <a:r>
              <a:rPr lang="en-US" sz="1000">
                <a:solidFill>
                  <a:schemeClr val="tx2"/>
                </a:solidFill>
                <a:cs typeface="Helvetica"/>
              </a:rPr>
              <a:t>are </a:t>
            </a:r>
            <a:r>
              <a:rPr lang="es-US" sz="1000">
                <a:solidFill>
                  <a:schemeClr val="tx2"/>
                </a:solidFill>
                <a:cs typeface="Helvetica"/>
              </a:rPr>
              <a:t>recognized by Deloitte Consulting and Citi as one of </a:t>
            </a:r>
            <a:r>
              <a:rPr lang="en-US" sz="1000">
                <a:solidFill>
                  <a:schemeClr val="tx2"/>
                </a:solidFill>
                <a:cs typeface="Helvetica"/>
              </a:rPr>
              <a:t>Best Mexican Companie</a:t>
            </a:r>
            <a:r>
              <a:rPr lang="es-US" sz="1000">
                <a:solidFill>
                  <a:schemeClr val="tx2"/>
                </a:solidFill>
                <a:cs typeface="Helvetica"/>
              </a:rPr>
              <a:t>s for two consecutive years</a:t>
            </a:r>
            <a:r>
              <a:rPr lang="en-US" sz="1000">
                <a:solidFill>
                  <a:schemeClr val="tx2"/>
                </a:solidFill>
                <a:cs typeface="Helvetica"/>
              </a:rPr>
              <a:t>.</a:t>
            </a:r>
            <a:endParaRPr lang="es-MX" sz="1000" dirty="0">
              <a:solidFill>
                <a:schemeClr val="tx2"/>
              </a:solidFill>
              <a:cs typeface="Helvetica"/>
            </a:endParaRPr>
          </a:p>
        </p:txBody>
      </p:sp>
      <p:sp>
        <p:nvSpPr>
          <p:cNvPr id="11" name="CuadroTexto 10">
            <a:extLst>
              <a:ext uri="{FF2B5EF4-FFF2-40B4-BE49-F238E27FC236}">
                <a16:creationId xmlns:a16="http://schemas.microsoft.com/office/drawing/2014/main" xmlns="" id="{1F5BCA5C-B747-3643-9890-4892D407EAEF}"/>
              </a:ext>
            </a:extLst>
          </p:cNvPr>
          <p:cNvSpPr txBox="1"/>
          <p:nvPr/>
        </p:nvSpPr>
        <p:spPr>
          <a:xfrm>
            <a:off x="47846" y="2325797"/>
            <a:ext cx="3731727" cy="646331"/>
          </a:xfrm>
          <a:prstGeom prst="rect">
            <a:avLst/>
          </a:prstGeom>
          <a:noFill/>
        </p:spPr>
        <p:txBody>
          <a:bodyPr wrap="none" rtlCol="0">
            <a:spAutoFit/>
          </a:bodyPr>
          <a:lstStyle/>
          <a:p>
            <a:r>
              <a:rPr lang="es-MX" sz="3600" b="1" dirty="0" err="1">
                <a:solidFill>
                  <a:schemeClr val="accent6"/>
                </a:solidFill>
              </a:rPr>
              <a:t>Acknowledgments</a:t>
            </a:r>
            <a:endParaRPr lang="es-MX" sz="3600" b="1" dirty="0">
              <a:solidFill>
                <a:schemeClr val="accent6"/>
              </a:solidFill>
            </a:endParaRPr>
          </a:p>
        </p:txBody>
      </p:sp>
    </p:spTree>
    <p:extLst>
      <p:ext uri="{BB962C8B-B14F-4D97-AF65-F5344CB8AC3E}">
        <p14:creationId xmlns:p14="http://schemas.microsoft.com/office/powerpoint/2010/main" val="200723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FCFF6284-B77C-6F46-945B-FE366548056C}"/>
              </a:ext>
            </a:extLst>
          </p:cNvPr>
          <p:cNvSpPr/>
          <p:nvPr/>
        </p:nvSpPr>
        <p:spPr>
          <a:xfrm>
            <a:off x="-164592" y="2517648"/>
            <a:ext cx="9503664" cy="133502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3CF460F7-910B-C241-B2AE-8093192CE9C9}"/>
              </a:ext>
            </a:extLst>
          </p:cNvPr>
          <p:cNvSpPr txBox="1"/>
          <p:nvPr/>
        </p:nvSpPr>
        <p:spPr>
          <a:xfrm>
            <a:off x="47846" y="-58479"/>
            <a:ext cx="6572890" cy="646331"/>
          </a:xfrm>
          <a:prstGeom prst="rect">
            <a:avLst/>
          </a:prstGeom>
          <a:noFill/>
        </p:spPr>
        <p:txBody>
          <a:bodyPr wrap="none" rtlCol="0">
            <a:spAutoFit/>
          </a:bodyPr>
          <a:lstStyle/>
          <a:p>
            <a:r>
              <a:rPr lang="es-MX" sz="3600" b="1" dirty="0" err="1">
                <a:solidFill>
                  <a:schemeClr val="accent6"/>
                </a:solidFill>
              </a:rPr>
              <a:t>The</a:t>
            </a:r>
            <a:r>
              <a:rPr lang="es-MX" sz="3600" b="1" dirty="0">
                <a:solidFill>
                  <a:schemeClr val="accent6"/>
                </a:solidFill>
              </a:rPr>
              <a:t> role </a:t>
            </a:r>
            <a:r>
              <a:rPr lang="es-MX" sz="3600" b="1">
                <a:solidFill>
                  <a:schemeClr val="accent6"/>
                </a:solidFill>
              </a:rPr>
              <a:t>of </a:t>
            </a:r>
            <a:r>
              <a:rPr lang="es-US" sz="3600" b="1">
                <a:solidFill>
                  <a:schemeClr val="accent6"/>
                </a:solidFill>
              </a:rPr>
              <a:t>PROCESAR as a switch</a:t>
            </a:r>
            <a:endParaRPr lang="es-MX" sz="3600" b="1" dirty="0">
              <a:solidFill>
                <a:schemeClr val="accent6"/>
              </a:solidFill>
            </a:endParaRPr>
          </a:p>
        </p:txBody>
      </p:sp>
      <p:sp>
        <p:nvSpPr>
          <p:cNvPr id="5" name="CuadroTexto 4">
            <a:extLst>
              <a:ext uri="{FF2B5EF4-FFF2-40B4-BE49-F238E27FC236}">
                <a16:creationId xmlns:a16="http://schemas.microsoft.com/office/drawing/2014/main" xmlns="" id="{AB65DC4E-E0A9-954C-8E92-0AB08514EAAC}"/>
              </a:ext>
            </a:extLst>
          </p:cNvPr>
          <p:cNvSpPr txBox="1"/>
          <p:nvPr/>
        </p:nvSpPr>
        <p:spPr>
          <a:xfrm>
            <a:off x="1377696" y="743168"/>
            <a:ext cx="7258306" cy="4139595"/>
          </a:xfrm>
          <a:prstGeom prst="rect">
            <a:avLst/>
          </a:prstGeom>
          <a:noFill/>
        </p:spPr>
        <p:txBody>
          <a:bodyPr wrap="square" rtlCol="0">
            <a:spAutoFit/>
          </a:bodyPr>
          <a:lstStyle/>
          <a:p>
            <a:pPr>
              <a:spcAft>
                <a:spcPts val="1200"/>
              </a:spcAft>
            </a:pPr>
            <a:r>
              <a:rPr lang="es-ES" sz="1400" b="1" dirty="0">
                <a:solidFill>
                  <a:schemeClr val="tx2"/>
                </a:solidFill>
              </a:rPr>
              <a:t>In </a:t>
            </a:r>
            <a:r>
              <a:rPr lang="es-ES" sz="1400" b="1" dirty="0" err="1">
                <a:solidFill>
                  <a:schemeClr val="tx2"/>
                </a:solidFill>
              </a:rPr>
              <a:t>other</a:t>
            </a:r>
            <a:r>
              <a:rPr lang="es-ES" sz="1400" b="1" dirty="0">
                <a:solidFill>
                  <a:schemeClr val="tx2"/>
                </a:solidFill>
              </a:rPr>
              <a:t> </a:t>
            </a:r>
            <a:r>
              <a:rPr lang="es-ES" sz="1400" b="1" dirty="0" err="1">
                <a:solidFill>
                  <a:schemeClr val="tx2"/>
                </a:solidFill>
              </a:rPr>
              <a:t>pension</a:t>
            </a:r>
            <a:r>
              <a:rPr lang="es-ES" sz="1400" b="1" dirty="0">
                <a:solidFill>
                  <a:schemeClr val="tx2"/>
                </a:solidFill>
              </a:rPr>
              <a:t> </a:t>
            </a:r>
            <a:r>
              <a:rPr lang="es-ES" sz="1400" b="1" dirty="0" err="1">
                <a:solidFill>
                  <a:schemeClr val="tx2"/>
                </a:solidFill>
              </a:rPr>
              <a:t>systems</a:t>
            </a:r>
            <a:r>
              <a:rPr lang="es-ES" sz="1400" b="1" dirty="0">
                <a:solidFill>
                  <a:schemeClr val="tx2"/>
                </a:solidFill>
              </a:rPr>
              <a:t>, </a:t>
            </a:r>
            <a:r>
              <a:rPr lang="es-ES" sz="1400" b="1" dirty="0" err="1">
                <a:solidFill>
                  <a:schemeClr val="tx2"/>
                </a:solidFill>
              </a:rPr>
              <a:t>it</a:t>
            </a:r>
            <a:r>
              <a:rPr lang="es-ES" sz="1400" b="1" dirty="0">
                <a:solidFill>
                  <a:schemeClr val="tx2"/>
                </a:solidFill>
              </a:rPr>
              <a:t> </a:t>
            </a:r>
            <a:r>
              <a:rPr lang="es-ES" sz="1400" b="1" dirty="0" err="1">
                <a:solidFill>
                  <a:schemeClr val="tx2"/>
                </a:solidFill>
              </a:rPr>
              <a:t>is</a:t>
            </a:r>
            <a:r>
              <a:rPr lang="es-ES" sz="1400" b="1" dirty="0">
                <a:solidFill>
                  <a:schemeClr val="tx2"/>
                </a:solidFill>
              </a:rPr>
              <a:t> </a:t>
            </a:r>
            <a:r>
              <a:rPr lang="es-ES" sz="1400" b="1" dirty="0" err="1">
                <a:solidFill>
                  <a:schemeClr val="tx2"/>
                </a:solidFill>
              </a:rPr>
              <a:t>the</a:t>
            </a:r>
            <a:r>
              <a:rPr lang="es-ES" sz="1400" b="1" dirty="0">
                <a:solidFill>
                  <a:schemeClr val="tx2"/>
                </a:solidFill>
              </a:rPr>
              <a:t> </a:t>
            </a:r>
            <a:r>
              <a:rPr lang="es-ES" sz="1400" b="1" dirty="0" err="1">
                <a:solidFill>
                  <a:schemeClr val="tx2"/>
                </a:solidFill>
              </a:rPr>
              <a:t>Administrators</a:t>
            </a:r>
            <a:r>
              <a:rPr lang="es-ES" sz="1400" b="1" dirty="0">
                <a:solidFill>
                  <a:schemeClr val="tx2"/>
                </a:solidFill>
              </a:rPr>
              <a:t> </a:t>
            </a:r>
            <a:r>
              <a:rPr lang="es-ES" sz="1400" b="1" err="1">
                <a:solidFill>
                  <a:schemeClr val="tx2"/>
                </a:solidFill>
              </a:rPr>
              <a:t>who</a:t>
            </a:r>
            <a:r>
              <a:rPr lang="es-ES" sz="1400" b="1">
                <a:solidFill>
                  <a:schemeClr val="tx2"/>
                </a:solidFill>
              </a:rPr>
              <a:t> </a:t>
            </a:r>
            <a:r>
              <a:rPr lang="es-US" sz="1400" b="1">
                <a:solidFill>
                  <a:schemeClr val="tx2"/>
                </a:solidFill>
              </a:rPr>
              <a:t>managed their own databases and all the back office process</a:t>
            </a:r>
            <a:r>
              <a:rPr lang="es-ES" sz="1400" b="1">
                <a:solidFill>
                  <a:schemeClr val="tx2"/>
                </a:solidFill>
              </a:rPr>
              <a:t>, </a:t>
            </a:r>
            <a:r>
              <a:rPr lang="es-ES" sz="1400" b="1" dirty="0" err="1">
                <a:solidFill>
                  <a:schemeClr val="tx2"/>
                </a:solidFill>
              </a:rPr>
              <a:t>however</a:t>
            </a:r>
            <a:r>
              <a:rPr lang="es-ES" sz="1400" b="1" dirty="0">
                <a:solidFill>
                  <a:schemeClr val="tx2"/>
                </a:solidFill>
              </a:rPr>
              <a:t>, </a:t>
            </a:r>
            <a:r>
              <a:rPr lang="es-ES" sz="1400" b="1" dirty="0" err="1">
                <a:solidFill>
                  <a:schemeClr val="tx2"/>
                </a:solidFill>
              </a:rPr>
              <a:t>the</a:t>
            </a:r>
            <a:r>
              <a:rPr lang="es-ES" sz="1400" b="1" dirty="0">
                <a:solidFill>
                  <a:schemeClr val="tx2"/>
                </a:solidFill>
              </a:rPr>
              <a:t> central position of </a:t>
            </a:r>
            <a:r>
              <a:rPr lang="es-ES" sz="1400" b="1" dirty="0" err="1">
                <a:solidFill>
                  <a:schemeClr val="tx2"/>
                </a:solidFill>
              </a:rPr>
              <a:t>an</a:t>
            </a:r>
            <a:r>
              <a:rPr lang="es-ES" sz="1400" b="1" dirty="0">
                <a:solidFill>
                  <a:schemeClr val="tx2"/>
                </a:solidFill>
              </a:rPr>
              <a:t> </a:t>
            </a:r>
            <a:r>
              <a:rPr lang="es-ES" sz="1400" b="1" err="1">
                <a:solidFill>
                  <a:schemeClr val="tx2"/>
                </a:solidFill>
              </a:rPr>
              <a:t>Operational</a:t>
            </a:r>
            <a:r>
              <a:rPr lang="es-ES" sz="1400" b="1">
                <a:solidFill>
                  <a:schemeClr val="tx2"/>
                </a:solidFill>
              </a:rPr>
              <a:t> Company</a:t>
            </a:r>
            <a:r>
              <a:rPr lang="es-US" sz="1400" b="1">
                <a:solidFill>
                  <a:schemeClr val="tx2"/>
                </a:solidFill>
              </a:rPr>
              <a:t> (acting as a switch) </a:t>
            </a:r>
            <a:r>
              <a:rPr lang="es-ES" sz="1400" b="1">
                <a:solidFill>
                  <a:schemeClr val="tx2"/>
                </a:solidFill>
              </a:rPr>
              <a:t> </a:t>
            </a:r>
            <a:r>
              <a:rPr lang="es-ES" sz="1400" b="1" dirty="0" err="1">
                <a:solidFill>
                  <a:schemeClr val="tx2"/>
                </a:solidFill>
              </a:rPr>
              <a:t>allows</a:t>
            </a:r>
            <a:r>
              <a:rPr lang="es-ES" sz="1400" b="1" dirty="0">
                <a:solidFill>
                  <a:schemeClr val="tx2"/>
                </a:solidFill>
              </a:rPr>
              <a:t>:</a:t>
            </a:r>
          </a:p>
          <a:p>
            <a:pPr lvl="1">
              <a:spcAft>
                <a:spcPts val="600"/>
              </a:spcAft>
              <a:buClr>
                <a:schemeClr val="accent1"/>
              </a:buClr>
              <a:buFont typeface="Wingdings" charset="2"/>
              <a:buChar char="§"/>
            </a:pPr>
            <a:r>
              <a:rPr lang="es-ES" sz="1200" dirty="0">
                <a:solidFill>
                  <a:schemeClr val="tx2"/>
                </a:solidFill>
              </a:rPr>
              <a:t> </a:t>
            </a:r>
            <a:r>
              <a:rPr lang="es-ES" sz="1200" dirty="0" err="1">
                <a:solidFill>
                  <a:schemeClr val="tx2"/>
                </a:solidFill>
              </a:rPr>
              <a:t>Taking</a:t>
            </a:r>
            <a:r>
              <a:rPr lang="es-ES" sz="1200" dirty="0">
                <a:solidFill>
                  <a:schemeClr val="tx2"/>
                </a:solidFill>
              </a:rPr>
              <a:t> </a:t>
            </a:r>
            <a:r>
              <a:rPr lang="es-ES" sz="1200" dirty="0" err="1">
                <a:solidFill>
                  <a:schemeClr val="tx2"/>
                </a:solidFill>
              </a:rPr>
              <a:t>advantage</a:t>
            </a:r>
            <a:r>
              <a:rPr lang="es-ES" sz="1200" dirty="0">
                <a:solidFill>
                  <a:schemeClr val="tx2"/>
                </a:solidFill>
              </a:rPr>
              <a:t> of </a:t>
            </a:r>
            <a:r>
              <a:rPr lang="es-ES" sz="1200" b="1" u="sng" dirty="0" err="1">
                <a:solidFill>
                  <a:schemeClr val="accent6"/>
                </a:solidFill>
              </a:rPr>
              <a:t>scale</a:t>
            </a:r>
            <a:r>
              <a:rPr lang="es-ES" sz="1200" b="1" u="sng" dirty="0">
                <a:solidFill>
                  <a:schemeClr val="accent6"/>
                </a:solidFill>
              </a:rPr>
              <a:t> </a:t>
            </a:r>
            <a:r>
              <a:rPr lang="es-ES" sz="1200" b="1" u="sng" dirty="0" err="1">
                <a:solidFill>
                  <a:schemeClr val="accent6"/>
                </a:solidFill>
              </a:rPr>
              <a:t>economies</a:t>
            </a:r>
            <a:r>
              <a:rPr lang="es-ES" sz="1200" b="1" u="sng" dirty="0">
                <a:solidFill>
                  <a:schemeClr val="tx2"/>
                </a:solidFill>
              </a:rPr>
              <a:t>, </a:t>
            </a:r>
            <a:r>
              <a:rPr lang="es-ES" sz="1200" dirty="0" err="1">
                <a:solidFill>
                  <a:schemeClr val="tx2"/>
                </a:solidFill>
              </a:rPr>
              <a:t>which</a:t>
            </a:r>
            <a:r>
              <a:rPr lang="es-ES" sz="1200" dirty="0">
                <a:solidFill>
                  <a:schemeClr val="tx2"/>
                </a:solidFill>
              </a:rPr>
              <a:t> </a:t>
            </a:r>
            <a:r>
              <a:rPr lang="es-ES" sz="1200" dirty="0" err="1">
                <a:solidFill>
                  <a:schemeClr val="tx2"/>
                </a:solidFill>
              </a:rPr>
              <a:t>imply</a:t>
            </a:r>
            <a:r>
              <a:rPr lang="es-ES" sz="1200" dirty="0">
                <a:solidFill>
                  <a:schemeClr val="tx2"/>
                </a:solidFill>
              </a:rPr>
              <a:t> </a:t>
            </a:r>
            <a:r>
              <a:rPr lang="es-ES" sz="1200" dirty="0" err="1">
                <a:solidFill>
                  <a:schemeClr val="tx2"/>
                </a:solidFill>
              </a:rPr>
              <a:t>minimazing</a:t>
            </a:r>
            <a:r>
              <a:rPr lang="es-ES" sz="1200" dirty="0">
                <a:solidFill>
                  <a:schemeClr val="tx2"/>
                </a:solidFill>
              </a:rPr>
              <a:t> </a:t>
            </a:r>
            <a:r>
              <a:rPr lang="es-ES" sz="1200" dirty="0" err="1">
                <a:solidFill>
                  <a:schemeClr val="tx2"/>
                </a:solidFill>
              </a:rPr>
              <a:t>operative</a:t>
            </a:r>
            <a:r>
              <a:rPr lang="es-ES" sz="1200" dirty="0">
                <a:solidFill>
                  <a:schemeClr val="tx2"/>
                </a:solidFill>
              </a:rPr>
              <a:t> </a:t>
            </a:r>
            <a:r>
              <a:rPr lang="es-ES" sz="1200" dirty="0" err="1">
                <a:solidFill>
                  <a:schemeClr val="tx2"/>
                </a:solidFill>
              </a:rPr>
              <a:t>costs</a:t>
            </a:r>
            <a:r>
              <a:rPr lang="es-ES" sz="1200" dirty="0">
                <a:solidFill>
                  <a:schemeClr val="tx2"/>
                </a:solidFill>
              </a:rPr>
              <a:t>.</a:t>
            </a:r>
          </a:p>
          <a:p>
            <a:pPr lvl="1">
              <a:spcAft>
                <a:spcPts val="600"/>
              </a:spcAft>
              <a:buClr>
                <a:schemeClr val="accent1"/>
              </a:buClr>
              <a:buFont typeface="Wingdings" charset="2"/>
              <a:buChar char="§"/>
            </a:pPr>
            <a:r>
              <a:rPr lang="es-ES" sz="1200" dirty="0">
                <a:solidFill>
                  <a:schemeClr val="tx2"/>
                </a:solidFill>
              </a:rPr>
              <a:t> </a:t>
            </a:r>
            <a:r>
              <a:rPr lang="es-ES" sz="1200" dirty="0" err="1">
                <a:solidFill>
                  <a:schemeClr val="tx2"/>
                </a:solidFill>
              </a:rPr>
              <a:t>Counting</a:t>
            </a:r>
            <a:r>
              <a:rPr lang="es-ES" sz="1200" dirty="0">
                <a:solidFill>
                  <a:schemeClr val="tx2"/>
                </a:solidFill>
              </a:rPr>
              <a:t> </a:t>
            </a:r>
            <a:r>
              <a:rPr lang="es-ES" sz="1200" dirty="0" err="1">
                <a:solidFill>
                  <a:schemeClr val="tx2"/>
                </a:solidFill>
              </a:rPr>
              <a:t>with</a:t>
            </a:r>
            <a:r>
              <a:rPr lang="es-ES" sz="1200" dirty="0">
                <a:solidFill>
                  <a:schemeClr val="tx2"/>
                </a:solidFill>
              </a:rPr>
              <a:t> </a:t>
            </a:r>
            <a:r>
              <a:rPr lang="es-ES" sz="1200" b="1" u="sng" dirty="0" err="1">
                <a:solidFill>
                  <a:schemeClr val="accent6"/>
                </a:solidFill>
              </a:rPr>
              <a:t>homogenous</a:t>
            </a:r>
            <a:r>
              <a:rPr lang="es-ES" sz="1200" b="1" u="sng" dirty="0">
                <a:solidFill>
                  <a:schemeClr val="accent6"/>
                </a:solidFill>
              </a:rPr>
              <a:t> </a:t>
            </a:r>
            <a:r>
              <a:rPr lang="es-ES" sz="1200" b="1" u="sng" dirty="0" err="1">
                <a:solidFill>
                  <a:schemeClr val="accent6"/>
                </a:solidFill>
              </a:rPr>
              <a:t>operational</a:t>
            </a:r>
            <a:r>
              <a:rPr lang="es-ES" sz="1200" b="1" u="sng" dirty="0">
                <a:solidFill>
                  <a:schemeClr val="accent6"/>
                </a:solidFill>
              </a:rPr>
              <a:t> </a:t>
            </a:r>
            <a:r>
              <a:rPr lang="es-ES" sz="1200" b="1" u="sng" dirty="0" err="1">
                <a:solidFill>
                  <a:schemeClr val="accent6"/>
                </a:solidFill>
              </a:rPr>
              <a:t>processes</a:t>
            </a:r>
            <a:r>
              <a:rPr lang="es-ES" sz="1200" b="1" u="sng" dirty="0">
                <a:solidFill>
                  <a:schemeClr val="accent6"/>
                </a:solidFill>
              </a:rPr>
              <a:t> </a:t>
            </a:r>
            <a:r>
              <a:rPr lang="es-ES" sz="1200" dirty="0">
                <a:solidFill>
                  <a:schemeClr val="tx2"/>
                </a:solidFill>
              </a:rPr>
              <a:t>in </a:t>
            </a:r>
            <a:r>
              <a:rPr lang="es-ES" sz="1200" dirty="0" err="1">
                <a:solidFill>
                  <a:schemeClr val="tx2"/>
                </a:solidFill>
              </a:rPr>
              <a:t>the</a:t>
            </a:r>
            <a:r>
              <a:rPr lang="es-ES" sz="1200" dirty="0">
                <a:solidFill>
                  <a:schemeClr val="tx2"/>
                </a:solidFill>
              </a:rPr>
              <a:t> </a:t>
            </a:r>
            <a:r>
              <a:rPr lang="es-ES" sz="1200" dirty="0" err="1">
                <a:solidFill>
                  <a:schemeClr val="tx2"/>
                </a:solidFill>
              </a:rPr>
              <a:t>system</a:t>
            </a:r>
            <a:r>
              <a:rPr lang="es-ES" sz="1200" dirty="0">
                <a:solidFill>
                  <a:schemeClr val="tx2"/>
                </a:solidFill>
              </a:rPr>
              <a:t>, </a:t>
            </a:r>
            <a:r>
              <a:rPr lang="es-ES" sz="1200" dirty="0" err="1">
                <a:solidFill>
                  <a:schemeClr val="tx2"/>
                </a:solidFill>
              </a:rPr>
              <a:t>which</a:t>
            </a:r>
            <a:r>
              <a:rPr lang="es-ES" sz="1200" dirty="0">
                <a:solidFill>
                  <a:schemeClr val="tx2"/>
                </a:solidFill>
              </a:rPr>
              <a:t> </a:t>
            </a:r>
            <a:r>
              <a:rPr lang="es-ES" sz="1200" dirty="0" err="1">
                <a:solidFill>
                  <a:schemeClr val="tx2"/>
                </a:solidFill>
              </a:rPr>
              <a:t>makes</a:t>
            </a:r>
            <a:r>
              <a:rPr lang="es-ES" sz="1200" dirty="0">
                <a:solidFill>
                  <a:schemeClr val="tx2"/>
                </a:solidFill>
              </a:rPr>
              <a:t> </a:t>
            </a:r>
            <a:r>
              <a:rPr lang="es-ES" sz="1200" dirty="0" err="1">
                <a:solidFill>
                  <a:schemeClr val="tx2"/>
                </a:solidFill>
              </a:rPr>
              <a:t>easier</a:t>
            </a:r>
            <a:r>
              <a:rPr lang="es-ES" sz="1200" dirty="0">
                <a:solidFill>
                  <a:schemeClr val="tx2"/>
                </a:solidFill>
              </a:rPr>
              <a:t> </a:t>
            </a:r>
            <a:r>
              <a:rPr lang="es-ES" sz="1200" dirty="0" err="1">
                <a:solidFill>
                  <a:schemeClr val="tx2"/>
                </a:solidFill>
              </a:rPr>
              <a:t>the</a:t>
            </a:r>
            <a:r>
              <a:rPr lang="es-ES" sz="1200" dirty="0">
                <a:solidFill>
                  <a:schemeClr val="tx2"/>
                </a:solidFill>
              </a:rPr>
              <a:t> </a:t>
            </a:r>
            <a:r>
              <a:rPr lang="es-ES" sz="1200" err="1">
                <a:solidFill>
                  <a:schemeClr val="tx2"/>
                </a:solidFill>
              </a:rPr>
              <a:t>comprehension</a:t>
            </a:r>
            <a:r>
              <a:rPr lang="es-ES" sz="1200">
                <a:solidFill>
                  <a:schemeClr val="tx2"/>
                </a:solidFill>
              </a:rPr>
              <a:t> amongst</a:t>
            </a:r>
            <a:r>
              <a:rPr lang="es-US" sz="1200">
                <a:solidFill>
                  <a:schemeClr val="tx2"/>
                </a:solidFill>
              </a:rPr>
              <a:t> workers and allow the administrators to focus in </a:t>
            </a:r>
            <a:r>
              <a:rPr lang="es-US" sz="1200" b="1">
                <a:solidFill>
                  <a:schemeClr val="accent6"/>
                </a:solidFill>
              </a:rPr>
              <a:t>differentiated services</a:t>
            </a:r>
            <a:r>
              <a:rPr lang="es-ES" sz="1200">
                <a:solidFill>
                  <a:schemeClr val="accent6"/>
                </a:solidFill>
              </a:rPr>
              <a:t>.</a:t>
            </a:r>
            <a:endParaRPr lang="es-ES" sz="1200" dirty="0">
              <a:solidFill>
                <a:schemeClr val="accent6"/>
              </a:solidFill>
            </a:endParaRPr>
          </a:p>
          <a:p>
            <a:pPr lvl="1">
              <a:spcAft>
                <a:spcPts val="1200"/>
              </a:spcAft>
              <a:buClr>
                <a:schemeClr val="accent1"/>
              </a:buClr>
              <a:buFont typeface="Wingdings" charset="2"/>
              <a:buChar char="§"/>
            </a:pPr>
            <a:r>
              <a:rPr lang="es-ES" sz="1200">
                <a:solidFill>
                  <a:schemeClr val="tx2"/>
                </a:solidFill>
              </a:rPr>
              <a:t> Specialized</a:t>
            </a:r>
            <a:r>
              <a:rPr lang="es-US" sz="1200">
                <a:solidFill>
                  <a:schemeClr val="tx2"/>
                </a:solidFill>
              </a:rPr>
              <a:t> resources</a:t>
            </a:r>
            <a:r>
              <a:rPr lang="es-ES" sz="1200">
                <a:solidFill>
                  <a:schemeClr val="tx2"/>
                </a:solidFill>
              </a:rPr>
              <a:t> </a:t>
            </a:r>
            <a:r>
              <a:rPr lang="es-ES" sz="1200" dirty="0">
                <a:solidFill>
                  <a:schemeClr val="tx2"/>
                </a:solidFill>
              </a:rPr>
              <a:t>to </a:t>
            </a:r>
            <a:r>
              <a:rPr lang="es-ES" sz="1200" dirty="0" err="1">
                <a:solidFill>
                  <a:schemeClr val="tx2"/>
                </a:solidFill>
              </a:rPr>
              <a:t>implement</a:t>
            </a:r>
            <a:r>
              <a:rPr lang="es-ES" sz="1200" dirty="0">
                <a:solidFill>
                  <a:schemeClr val="tx2"/>
                </a:solidFill>
              </a:rPr>
              <a:t> </a:t>
            </a:r>
            <a:r>
              <a:rPr lang="es-ES" sz="1200" b="1" u="sng" dirty="0">
                <a:solidFill>
                  <a:schemeClr val="accent6"/>
                </a:solidFill>
              </a:rPr>
              <a:t>integral </a:t>
            </a:r>
            <a:r>
              <a:rPr lang="es-ES" sz="1200" b="1" u="sng" dirty="0" err="1">
                <a:solidFill>
                  <a:schemeClr val="accent6"/>
                </a:solidFill>
              </a:rPr>
              <a:t>operative</a:t>
            </a:r>
            <a:r>
              <a:rPr lang="es-ES" sz="1200" b="1" u="sng" dirty="0">
                <a:solidFill>
                  <a:schemeClr val="accent6"/>
                </a:solidFill>
              </a:rPr>
              <a:t> </a:t>
            </a:r>
            <a:r>
              <a:rPr lang="es-ES" sz="1200" b="1" u="sng" dirty="0" err="1">
                <a:solidFill>
                  <a:schemeClr val="accent6"/>
                </a:solidFill>
              </a:rPr>
              <a:t>solutions</a:t>
            </a:r>
            <a:r>
              <a:rPr lang="es-ES" sz="1200" b="1" u="sng" dirty="0">
                <a:solidFill>
                  <a:schemeClr val="accent6"/>
                </a:solidFill>
              </a:rPr>
              <a:t> </a:t>
            </a:r>
            <a:r>
              <a:rPr lang="es-ES" sz="1200" dirty="0">
                <a:solidFill>
                  <a:schemeClr val="tx2"/>
                </a:solidFill>
              </a:rPr>
              <a:t>as </a:t>
            </a:r>
            <a:r>
              <a:rPr lang="es-ES" sz="1200" dirty="0" err="1">
                <a:solidFill>
                  <a:schemeClr val="tx2"/>
                </a:solidFill>
              </a:rPr>
              <a:t>an</a:t>
            </a:r>
            <a:r>
              <a:rPr lang="es-ES" sz="1200" dirty="0">
                <a:solidFill>
                  <a:schemeClr val="tx2"/>
                </a:solidFill>
              </a:rPr>
              <a:t> </a:t>
            </a:r>
            <a:r>
              <a:rPr lang="es-ES" sz="1200" dirty="0" err="1">
                <a:solidFill>
                  <a:schemeClr val="tx2"/>
                </a:solidFill>
              </a:rPr>
              <a:t>answer</a:t>
            </a:r>
            <a:r>
              <a:rPr lang="es-ES" sz="1200" dirty="0">
                <a:solidFill>
                  <a:schemeClr val="tx2"/>
                </a:solidFill>
              </a:rPr>
              <a:t> to </a:t>
            </a:r>
            <a:r>
              <a:rPr lang="es-ES" sz="1200" dirty="0" err="1">
                <a:solidFill>
                  <a:schemeClr val="tx2"/>
                </a:solidFill>
              </a:rPr>
              <a:t>regulatory</a:t>
            </a:r>
            <a:r>
              <a:rPr lang="es-ES" sz="1200" dirty="0">
                <a:solidFill>
                  <a:schemeClr val="tx2"/>
                </a:solidFill>
              </a:rPr>
              <a:t> </a:t>
            </a:r>
            <a:r>
              <a:rPr lang="es-ES" sz="1200" dirty="0" err="1">
                <a:solidFill>
                  <a:schemeClr val="tx2"/>
                </a:solidFill>
              </a:rPr>
              <a:t>changes</a:t>
            </a:r>
            <a:r>
              <a:rPr lang="es-ES" sz="1200" dirty="0">
                <a:solidFill>
                  <a:schemeClr val="tx2"/>
                </a:solidFill>
              </a:rPr>
              <a:t> </a:t>
            </a:r>
            <a:r>
              <a:rPr lang="es-ES" sz="1200" dirty="0" err="1">
                <a:solidFill>
                  <a:schemeClr val="tx2"/>
                </a:solidFill>
              </a:rPr>
              <a:t>or</a:t>
            </a:r>
            <a:r>
              <a:rPr lang="es-ES" sz="1200" dirty="0">
                <a:solidFill>
                  <a:schemeClr val="tx2"/>
                </a:solidFill>
              </a:rPr>
              <a:t> </a:t>
            </a:r>
            <a:r>
              <a:rPr lang="es-ES" sz="1200" dirty="0" err="1">
                <a:solidFill>
                  <a:schemeClr val="tx2"/>
                </a:solidFill>
              </a:rPr>
              <a:t>needs</a:t>
            </a:r>
            <a:r>
              <a:rPr lang="es-ES" sz="1200" dirty="0">
                <a:solidFill>
                  <a:schemeClr val="tx2"/>
                </a:solidFill>
              </a:rPr>
              <a:t> </a:t>
            </a:r>
            <a:r>
              <a:rPr lang="es-ES" sz="1200" dirty="0" err="1">
                <a:solidFill>
                  <a:schemeClr val="tx2"/>
                </a:solidFill>
              </a:rPr>
              <a:t>from</a:t>
            </a:r>
            <a:r>
              <a:rPr lang="es-ES" sz="1200" dirty="0">
                <a:solidFill>
                  <a:schemeClr val="tx2"/>
                </a:solidFill>
              </a:rPr>
              <a:t> </a:t>
            </a:r>
            <a:r>
              <a:rPr lang="es-ES" sz="1200" dirty="0" err="1">
                <a:solidFill>
                  <a:schemeClr val="tx2"/>
                </a:solidFill>
              </a:rPr>
              <a:t>the</a:t>
            </a:r>
            <a:r>
              <a:rPr lang="es-ES" sz="1200" dirty="0">
                <a:solidFill>
                  <a:schemeClr val="tx2"/>
                </a:solidFill>
              </a:rPr>
              <a:t> </a:t>
            </a:r>
            <a:r>
              <a:rPr lang="es-ES" sz="1200" dirty="0" err="1">
                <a:solidFill>
                  <a:schemeClr val="tx2"/>
                </a:solidFill>
              </a:rPr>
              <a:t>Administrators</a:t>
            </a:r>
            <a:r>
              <a:rPr lang="es-ES" sz="1200" dirty="0">
                <a:solidFill>
                  <a:schemeClr val="tx2"/>
                </a:solidFill>
              </a:rPr>
              <a:t>.</a:t>
            </a:r>
          </a:p>
          <a:p>
            <a:pPr>
              <a:spcAft>
                <a:spcPts val="1200"/>
              </a:spcAft>
              <a:buSzPct val="100000"/>
            </a:pPr>
            <a:r>
              <a:rPr lang="es-ES" sz="1400">
                <a:solidFill>
                  <a:schemeClr val="tx2"/>
                </a:solidFill>
              </a:rPr>
              <a:t>Th</a:t>
            </a:r>
            <a:r>
              <a:rPr lang="es-US" sz="1400">
                <a:solidFill>
                  <a:schemeClr val="tx2"/>
                </a:solidFill>
              </a:rPr>
              <a:t>e </a:t>
            </a:r>
            <a:r>
              <a:rPr lang="es-ES" sz="1400">
                <a:solidFill>
                  <a:schemeClr val="tx2"/>
                </a:solidFill>
              </a:rPr>
              <a:t>Operational Company</a:t>
            </a:r>
            <a:r>
              <a:rPr lang="es-US" sz="1400">
                <a:solidFill>
                  <a:schemeClr val="tx2"/>
                </a:solidFill>
              </a:rPr>
              <a:t> acts</a:t>
            </a:r>
            <a:r>
              <a:rPr lang="es-ES" sz="1400">
                <a:solidFill>
                  <a:schemeClr val="tx2"/>
                </a:solidFill>
              </a:rPr>
              <a:t> </a:t>
            </a:r>
            <a:r>
              <a:rPr lang="es-US" sz="1400">
                <a:solidFill>
                  <a:schemeClr val="tx2"/>
                </a:solidFill>
              </a:rPr>
              <a:t>as</a:t>
            </a:r>
            <a:r>
              <a:rPr lang="es-ES" sz="1400">
                <a:solidFill>
                  <a:schemeClr val="tx2"/>
                </a:solidFill>
              </a:rPr>
              <a:t> </a:t>
            </a:r>
            <a:r>
              <a:rPr lang="es-ES" sz="1400" dirty="0">
                <a:solidFill>
                  <a:schemeClr val="tx2"/>
                </a:solidFill>
              </a:rPr>
              <a:t>a natural interlocutor </a:t>
            </a:r>
            <a:r>
              <a:rPr lang="es-ES" sz="1400" dirty="0" err="1">
                <a:solidFill>
                  <a:schemeClr val="tx2"/>
                </a:solidFill>
              </a:rPr>
              <a:t>with</a:t>
            </a:r>
            <a:r>
              <a:rPr lang="es-ES" sz="1400" dirty="0">
                <a:solidFill>
                  <a:schemeClr val="tx2"/>
                </a:solidFill>
              </a:rPr>
              <a:t> </a:t>
            </a:r>
            <a:r>
              <a:rPr lang="es-ES" sz="1400" dirty="0" err="1">
                <a:solidFill>
                  <a:schemeClr val="tx2"/>
                </a:solidFill>
              </a:rPr>
              <a:t>the</a:t>
            </a:r>
            <a:r>
              <a:rPr lang="es-ES" sz="1400" dirty="0">
                <a:solidFill>
                  <a:schemeClr val="tx2"/>
                </a:solidFill>
              </a:rPr>
              <a:t> </a:t>
            </a:r>
            <a:r>
              <a:rPr lang="es-ES" sz="1400" dirty="0" err="1">
                <a:solidFill>
                  <a:schemeClr val="tx2"/>
                </a:solidFill>
              </a:rPr>
              <a:t>Authority</a:t>
            </a:r>
            <a:r>
              <a:rPr lang="es-ES" sz="1400" dirty="0">
                <a:solidFill>
                  <a:schemeClr val="tx2"/>
                </a:solidFill>
              </a:rPr>
              <a:t> and </a:t>
            </a:r>
            <a:r>
              <a:rPr lang="es-ES" sz="1400" dirty="0" err="1">
                <a:solidFill>
                  <a:schemeClr val="tx2"/>
                </a:solidFill>
              </a:rPr>
              <a:t>institutions</a:t>
            </a:r>
            <a:r>
              <a:rPr lang="es-ES" sz="1400" dirty="0">
                <a:solidFill>
                  <a:schemeClr val="tx2"/>
                </a:solidFill>
              </a:rPr>
              <a:t> and a link </a:t>
            </a:r>
            <a:r>
              <a:rPr lang="es-ES" sz="1400" dirty="0" err="1">
                <a:solidFill>
                  <a:schemeClr val="tx2"/>
                </a:solidFill>
              </a:rPr>
              <a:t>between</a:t>
            </a:r>
            <a:r>
              <a:rPr lang="es-ES" sz="1400" dirty="0">
                <a:solidFill>
                  <a:schemeClr val="tx2"/>
                </a:solidFill>
              </a:rPr>
              <a:t> </a:t>
            </a:r>
            <a:r>
              <a:rPr lang="es-ES" sz="1400" dirty="0" err="1">
                <a:solidFill>
                  <a:schemeClr val="tx2"/>
                </a:solidFill>
              </a:rPr>
              <a:t>this</a:t>
            </a:r>
            <a:r>
              <a:rPr lang="es-ES" sz="1400" dirty="0">
                <a:solidFill>
                  <a:schemeClr val="tx2"/>
                </a:solidFill>
              </a:rPr>
              <a:t> and </a:t>
            </a:r>
            <a:r>
              <a:rPr lang="es-ES" sz="1400" dirty="0" err="1">
                <a:solidFill>
                  <a:schemeClr val="tx2"/>
                </a:solidFill>
              </a:rPr>
              <a:t>the</a:t>
            </a:r>
            <a:r>
              <a:rPr lang="es-ES" sz="1400" dirty="0">
                <a:solidFill>
                  <a:schemeClr val="tx2"/>
                </a:solidFill>
              </a:rPr>
              <a:t> </a:t>
            </a:r>
            <a:r>
              <a:rPr lang="es-ES" sz="1400" dirty="0" err="1">
                <a:solidFill>
                  <a:schemeClr val="tx2"/>
                </a:solidFill>
              </a:rPr>
              <a:t>Administrators</a:t>
            </a:r>
            <a:r>
              <a:rPr lang="es-ES" sz="1400" dirty="0">
                <a:solidFill>
                  <a:schemeClr val="tx2"/>
                </a:solidFill>
              </a:rPr>
              <a:t>.</a:t>
            </a:r>
          </a:p>
          <a:p>
            <a:pPr>
              <a:spcAft>
                <a:spcPts val="1200"/>
              </a:spcAft>
              <a:buSzPct val="100000"/>
            </a:pPr>
            <a:r>
              <a:rPr lang="es-ES" sz="1400" dirty="0" err="1">
                <a:solidFill>
                  <a:schemeClr val="tx2"/>
                </a:solidFill>
              </a:rPr>
              <a:t>Not</a:t>
            </a:r>
            <a:r>
              <a:rPr lang="es-ES" sz="1400" dirty="0">
                <a:solidFill>
                  <a:schemeClr val="tx2"/>
                </a:solidFill>
              </a:rPr>
              <a:t> </a:t>
            </a:r>
            <a:r>
              <a:rPr lang="es-ES" sz="1400" dirty="0" err="1">
                <a:solidFill>
                  <a:schemeClr val="tx2"/>
                </a:solidFill>
              </a:rPr>
              <a:t>all</a:t>
            </a:r>
            <a:r>
              <a:rPr lang="es-ES" sz="1400" dirty="0">
                <a:solidFill>
                  <a:schemeClr val="tx2"/>
                </a:solidFill>
              </a:rPr>
              <a:t> of </a:t>
            </a:r>
            <a:r>
              <a:rPr lang="es-ES" sz="1400" dirty="0" err="1">
                <a:solidFill>
                  <a:schemeClr val="tx2"/>
                </a:solidFill>
              </a:rPr>
              <a:t>the</a:t>
            </a:r>
            <a:r>
              <a:rPr lang="es-ES" sz="1400" dirty="0">
                <a:solidFill>
                  <a:schemeClr val="tx2"/>
                </a:solidFill>
              </a:rPr>
              <a:t> </a:t>
            </a:r>
            <a:r>
              <a:rPr lang="es-ES" sz="1400" dirty="0" err="1">
                <a:solidFill>
                  <a:schemeClr val="tx2"/>
                </a:solidFill>
              </a:rPr>
              <a:t>operations</a:t>
            </a:r>
            <a:r>
              <a:rPr lang="es-ES" sz="1400" dirty="0">
                <a:solidFill>
                  <a:schemeClr val="tx2"/>
                </a:solidFill>
              </a:rPr>
              <a:t> in </a:t>
            </a:r>
            <a:r>
              <a:rPr lang="es-ES" sz="1400" dirty="0" err="1">
                <a:solidFill>
                  <a:schemeClr val="tx2"/>
                </a:solidFill>
              </a:rPr>
              <a:t>which</a:t>
            </a:r>
            <a:r>
              <a:rPr lang="es-ES" sz="1400" dirty="0">
                <a:solidFill>
                  <a:schemeClr val="tx2"/>
                </a:solidFill>
              </a:rPr>
              <a:t> </a:t>
            </a:r>
            <a:r>
              <a:rPr lang="es-ES" sz="1400" dirty="0" err="1">
                <a:solidFill>
                  <a:schemeClr val="tx2"/>
                </a:solidFill>
              </a:rPr>
              <a:t>the</a:t>
            </a:r>
            <a:r>
              <a:rPr lang="es-ES" sz="1400" dirty="0">
                <a:solidFill>
                  <a:schemeClr val="tx2"/>
                </a:solidFill>
              </a:rPr>
              <a:t> </a:t>
            </a:r>
            <a:r>
              <a:rPr lang="es-ES" sz="1400" dirty="0" err="1">
                <a:solidFill>
                  <a:schemeClr val="tx2"/>
                </a:solidFill>
              </a:rPr>
              <a:t>Operational</a:t>
            </a:r>
            <a:r>
              <a:rPr lang="es-ES" sz="1400" dirty="0">
                <a:solidFill>
                  <a:schemeClr val="tx2"/>
                </a:solidFill>
              </a:rPr>
              <a:t> Company </a:t>
            </a:r>
            <a:r>
              <a:rPr lang="es-ES" sz="1400" dirty="0" err="1">
                <a:solidFill>
                  <a:schemeClr val="tx2"/>
                </a:solidFill>
              </a:rPr>
              <a:t>is</a:t>
            </a:r>
            <a:r>
              <a:rPr lang="es-ES" sz="1400" dirty="0">
                <a:solidFill>
                  <a:schemeClr val="tx2"/>
                </a:solidFill>
              </a:rPr>
              <a:t> </a:t>
            </a:r>
            <a:r>
              <a:rPr lang="es-ES" sz="1400" dirty="0" err="1">
                <a:solidFill>
                  <a:schemeClr val="tx2"/>
                </a:solidFill>
              </a:rPr>
              <a:t>involved</a:t>
            </a:r>
            <a:r>
              <a:rPr lang="es-ES" sz="1400" dirty="0">
                <a:solidFill>
                  <a:schemeClr val="tx2"/>
                </a:solidFill>
              </a:rPr>
              <a:t> </a:t>
            </a:r>
            <a:r>
              <a:rPr lang="es-ES" sz="1400" dirty="0" err="1">
                <a:solidFill>
                  <a:schemeClr val="tx2"/>
                </a:solidFill>
              </a:rPr>
              <a:t>imply</a:t>
            </a:r>
            <a:r>
              <a:rPr lang="es-ES" sz="1400" dirty="0">
                <a:solidFill>
                  <a:schemeClr val="tx2"/>
                </a:solidFill>
              </a:rPr>
              <a:t> </a:t>
            </a:r>
            <a:r>
              <a:rPr lang="es-ES" sz="1400" dirty="0" err="1">
                <a:solidFill>
                  <a:schemeClr val="tx2"/>
                </a:solidFill>
              </a:rPr>
              <a:t>movement</a:t>
            </a:r>
            <a:r>
              <a:rPr lang="es-ES" sz="1400" dirty="0">
                <a:solidFill>
                  <a:schemeClr val="tx2"/>
                </a:solidFill>
              </a:rPr>
              <a:t> of </a:t>
            </a:r>
            <a:r>
              <a:rPr lang="es-ES" sz="1400" dirty="0" err="1">
                <a:solidFill>
                  <a:schemeClr val="tx2"/>
                </a:solidFill>
              </a:rPr>
              <a:t>resources</a:t>
            </a:r>
            <a:r>
              <a:rPr lang="es-ES" sz="1400" dirty="0">
                <a:solidFill>
                  <a:schemeClr val="tx2"/>
                </a:solidFill>
              </a:rPr>
              <a:t> </a:t>
            </a:r>
            <a:r>
              <a:rPr lang="es-ES" sz="1400" dirty="0" err="1">
                <a:solidFill>
                  <a:schemeClr val="tx2"/>
                </a:solidFill>
              </a:rPr>
              <a:t>or</a:t>
            </a:r>
            <a:r>
              <a:rPr lang="es-ES" sz="1400" dirty="0">
                <a:solidFill>
                  <a:schemeClr val="tx2"/>
                </a:solidFill>
              </a:rPr>
              <a:t> are </a:t>
            </a:r>
            <a:r>
              <a:rPr lang="es-ES" sz="1400" dirty="0" err="1">
                <a:solidFill>
                  <a:schemeClr val="tx2"/>
                </a:solidFill>
              </a:rPr>
              <a:t>direclty</a:t>
            </a:r>
            <a:r>
              <a:rPr lang="es-ES" sz="1400" dirty="0">
                <a:solidFill>
                  <a:schemeClr val="tx2"/>
                </a:solidFill>
              </a:rPr>
              <a:t> </a:t>
            </a:r>
            <a:r>
              <a:rPr lang="es-ES" sz="1400" dirty="0" err="1">
                <a:solidFill>
                  <a:schemeClr val="tx2"/>
                </a:solidFill>
              </a:rPr>
              <a:t>associated</a:t>
            </a:r>
            <a:r>
              <a:rPr lang="es-ES" sz="1400" dirty="0">
                <a:solidFill>
                  <a:schemeClr val="tx2"/>
                </a:solidFill>
              </a:rPr>
              <a:t> </a:t>
            </a:r>
            <a:r>
              <a:rPr lang="es-ES" sz="1400" dirty="0" err="1">
                <a:solidFill>
                  <a:schemeClr val="tx2"/>
                </a:solidFill>
              </a:rPr>
              <a:t>witht</a:t>
            </a:r>
            <a:r>
              <a:rPr lang="es-ES" sz="1400" dirty="0">
                <a:solidFill>
                  <a:schemeClr val="tx2"/>
                </a:solidFill>
              </a:rPr>
              <a:t> </a:t>
            </a:r>
            <a:r>
              <a:rPr lang="es-ES" sz="1400" dirty="0" err="1">
                <a:solidFill>
                  <a:schemeClr val="tx2"/>
                </a:solidFill>
              </a:rPr>
              <a:t>the</a:t>
            </a:r>
            <a:r>
              <a:rPr lang="es-ES" sz="1400" dirty="0">
                <a:solidFill>
                  <a:schemeClr val="tx2"/>
                </a:solidFill>
              </a:rPr>
              <a:t> </a:t>
            </a:r>
            <a:r>
              <a:rPr lang="es-ES" sz="1400" dirty="0" err="1">
                <a:solidFill>
                  <a:schemeClr val="tx2"/>
                </a:solidFill>
              </a:rPr>
              <a:t>investment</a:t>
            </a:r>
            <a:r>
              <a:rPr lang="es-ES" sz="1400" dirty="0">
                <a:solidFill>
                  <a:schemeClr val="tx2"/>
                </a:solidFill>
              </a:rPr>
              <a:t> </a:t>
            </a:r>
            <a:r>
              <a:rPr lang="es-ES" sz="1400" dirty="0" err="1">
                <a:solidFill>
                  <a:schemeClr val="tx2"/>
                </a:solidFill>
              </a:rPr>
              <a:t>thereof</a:t>
            </a:r>
            <a:r>
              <a:rPr lang="es-ES" sz="1400" dirty="0">
                <a:solidFill>
                  <a:schemeClr val="tx2"/>
                </a:solidFill>
              </a:rPr>
              <a:t>, </a:t>
            </a:r>
            <a:r>
              <a:rPr lang="es-ES" sz="1400" dirty="0" err="1">
                <a:solidFill>
                  <a:schemeClr val="tx2"/>
                </a:solidFill>
              </a:rPr>
              <a:t>but</a:t>
            </a:r>
            <a:r>
              <a:rPr lang="es-ES" sz="1400" dirty="0">
                <a:solidFill>
                  <a:schemeClr val="tx2"/>
                </a:solidFill>
              </a:rPr>
              <a:t> </a:t>
            </a:r>
            <a:r>
              <a:rPr lang="es-ES" sz="1400" dirty="0" err="1">
                <a:solidFill>
                  <a:schemeClr val="tx2"/>
                </a:solidFill>
              </a:rPr>
              <a:t>it</a:t>
            </a:r>
            <a:r>
              <a:rPr lang="es-ES" sz="1400" dirty="0">
                <a:solidFill>
                  <a:schemeClr val="tx2"/>
                </a:solidFill>
              </a:rPr>
              <a:t> </a:t>
            </a:r>
            <a:r>
              <a:rPr lang="es-ES" sz="1400" dirty="0" err="1">
                <a:solidFill>
                  <a:schemeClr val="tx2"/>
                </a:solidFill>
              </a:rPr>
              <a:t>definitely</a:t>
            </a:r>
            <a:r>
              <a:rPr lang="es-ES" sz="1400" dirty="0">
                <a:solidFill>
                  <a:schemeClr val="tx2"/>
                </a:solidFill>
              </a:rPr>
              <a:t> incides in </a:t>
            </a:r>
            <a:r>
              <a:rPr lang="es-ES" sz="1400" dirty="0" err="1">
                <a:solidFill>
                  <a:schemeClr val="tx2"/>
                </a:solidFill>
              </a:rPr>
              <a:t>the</a:t>
            </a:r>
            <a:r>
              <a:rPr lang="es-ES" sz="1400" dirty="0">
                <a:solidFill>
                  <a:schemeClr val="tx2"/>
                </a:solidFill>
              </a:rPr>
              <a:t> </a:t>
            </a:r>
            <a:r>
              <a:rPr lang="es-ES" sz="1400" dirty="0" err="1">
                <a:solidFill>
                  <a:schemeClr val="tx2"/>
                </a:solidFill>
              </a:rPr>
              <a:t>savings</a:t>
            </a:r>
            <a:r>
              <a:rPr lang="es-ES" sz="1400" dirty="0">
                <a:solidFill>
                  <a:schemeClr val="tx2"/>
                </a:solidFill>
              </a:rPr>
              <a:t> </a:t>
            </a:r>
            <a:r>
              <a:rPr lang="es-ES" sz="1400" dirty="0" err="1">
                <a:solidFill>
                  <a:schemeClr val="tx2"/>
                </a:solidFill>
              </a:rPr>
              <a:t>growth</a:t>
            </a:r>
            <a:r>
              <a:rPr lang="es-ES" sz="1400" dirty="0">
                <a:solidFill>
                  <a:schemeClr val="tx2"/>
                </a:solidFill>
              </a:rPr>
              <a:t>.</a:t>
            </a:r>
          </a:p>
          <a:p>
            <a:pPr lvl="1">
              <a:spcAft>
                <a:spcPts val="600"/>
              </a:spcAft>
              <a:buClr>
                <a:schemeClr val="accent1"/>
              </a:buClr>
              <a:buFont typeface="Wingdings" charset="2"/>
              <a:buChar char="§"/>
            </a:pPr>
            <a:r>
              <a:rPr lang="es-ES" sz="1200" dirty="0" err="1">
                <a:solidFill>
                  <a:schemeClr val="tx2"/>
                </a:solidFill>
              </a:rPr>
              <a:t>On</a:t>
            </a:r>
            <a:r>
              <a:rPr lang="es-ES" sz="1200" dirty="0">
                <a:solidFill>
                  <a:schemeClr val="tx2"/>
                </a:solidFill>
              </a:rPr>
              <a:t> </a:t>
            </a:r>
            <a:r>
              <a:rPr lang="es-ES" sz="1200" dirty="0" err="1">
                <a:solidFill>
                  <a:schemeClr val="tx2"/>
                </a:solidFill>
              </a:rPr>
              <a:t>avergae</a:t>
            </a:r>
            <a:r>
              <a:rPr lang="es-ES" sz="1200" dirty="0">
                <a:solidFill>
                  <a:schemeClr val="tx2"/>
                </a:solidFill>
              </a:rPr>
              <a:t>, </a:t>
            </a:r>
            <a:r>
              <a:rPr lang="es-ES" sz="1200" dirty="0" err="1">
                <a:solidFill>
                  <a:schemeClr val="accent6"/>
                </a:solidFill>
              </a:rPr>
              <a:t>the</a:t>
            </a:r>
            <a:r>
              <a:rPr lang="es-ES" sz="1200" dirty="0">
                <a:solidFill>
                  <a:schemeClr val="accent6"/>
                </a:solidFill>
              </a:rPr>
              <a:t> anual </a:t>
            </a:r>
            <a:r>
              <a:rPr lang="es-ES" sz="1200" dirty="0" err="1">
                <a:solidFill>
                  <a:schemeClr val="accent6"/>
                </a:solidFill>
              </a:rPr>
              <a:t>operation</a:t>
            </a:r>
            <a:r>
              <a:rPr lang="es-ES" sz="1200" dirty="0">
                <a:solidFill>
                  <a:schemeClr val="accent6"/>
                </a:solidFill>
              </a:rPr>
              <a:t> of Procesar </a:t>
            </a:r>
            <a:r>
              <a:rPr lang="es-ES" sz="1200" dirty="0" err="1">
                <a:solidFill>
                  <a:schemeClr val="accent6"/>
                </a:solidFill>
              </a:rPr>
              <a:t>surpasses</a:t>
            </a:r>
            <a:r>
              <a:rPr lang="es-ES" sz="1200" dirty="0">
                <a:solidFill>
                  <a:schemeClr val="accent6"/>
                </a:solidFill>
              </a:rPr>
              <a:t> 600 </a:t>
            </a:r>
            <a:r>
              <a:rPr lang="es-ES" sz="1200" dirty="0" err="1">
                <a:solidFill>
                  <a:schemeClr val="accent6"/>
                </a:solidFill>
              </a:rPr>
              <a:t>billion</a:t>
            </a:r>
            <a:r>
              <a:rPr lang="es-ES" sz="1200" dirty="0">
                <a:solidFill>
                  <a:schemeClr val="accent6"/>
                </a:solidFill>
              </a:rPr>
              <a:t> </a:t>
            </a:r>
            <a:r>
              <a:rPr lang="es-ES" sz="1200" dirty="0" err="1">
                <a:solidFill>
                  <a:schemeClr val="accent6"/>
                </a:solidFill>
              </a:rPr>
              <a:t>transactions</a:t>
            </a:r>
            <a:r>
              <a:rPr lang="es-ES" sz="1200" dirty="0">
                <a:solidFill>
                  <a:schemeClr val="accent6"/>
                </a:solidFill>
              </a:rPr>
              <a:t>.</a:t>
            </a:r>
          </a:p>
          <a:p>
            <a:pPr lvl="1">
              <a:spcAft>
                <a:spcPts val="600"/>
              </a:spcAft>
              <a:buClr>
                <a:schemeClr val="accent1"/>
              </a:buClr>
              <a:buFont typeface="Wingdings" charset="2"/>
              <a:buChar char="§"/>
            </a:pPr>
            <a:r>
              <a:rPr lang="es-ES" sz="1200" dirty="0" err="1">
                <a:solidFill>
                  <a:schemeClr val="tx2"/>
                </a:solidFill>
              </a:rPr>
              <a:t>The</a:t>
            </a:r>
            <a:r>
              <a:rPr lang="es-ES" sz="1200" dirty="0">
                <a:solidFill>
                  <a:schemeClr val="tx2"/>
                </a:solidFill>
              </a:rPr>
              <a:t> </a:t>
            </a:r>
            <a:r>
              <a:rPr lang="es-ES" sz="1200" dirty="0" err="1">
                <a:solidFill>
                  <a:schemeClr val="tx2"/>
                </a:solidFill>
              </a:rPr>
              <a:t>resurce</a:t>
            </a:r>
            <a:r>
              <a:rPr lang="es-ES" sz="1200" dirty="0">
                <a:solidFill>
                  <a:schemeClr val="tx2"/>
                </a:solidFill>
              </a:rPr>
              <a:t> </a:t>
            </a:r>
            <a:r>
              <a:rPr lang="es-ES" sz="1200" dirty="0" err="1">
                <a:solidFill>
                  <a:schemeClr val="tx2"/>
                </a:solidFill>
              </a:rPr>
              <a:t>movement</a:t>
            </a:r>
            <a:r>
              <a:rPr lang="es-ES" sz="1200" dirty="0">
                <a:solidFill>
                  <a:schemeClr val="tx2"/>
                </a:solidFill>
              </a:rPr>
              <a:t> </a:t>
            </a:r>
            <a:r>
              <a:rPr lang="es-ES" sz="1200" dirty="0" err="1">
                <a:solidFill>
                  <a:schemeClr val="tx2"/>
                </a:solidFill>
              </a:rPr>
              <a:t>asociated</a:t>
            </a:r>
            <a:r>
              <a:rPr lang="es-ES" sz="1200" dirty="0">
                <a:solidFill>
                  <a:schemeClr val="tx2"/>
                </a:solidFill>
              </a:rPr>
              <a:t> </a:t>
            </a:r>
            <a:r>
              <a:rPr lang="es-ES" sz="1200" dirty="0" err="1">
                <a:solidFill>
                  <a:schemeClr val="tx2"/>
                </a:solidFill>
              </a:rPr>
              <a:t>with</a:t>
            </a:r>
            <a:r>
              <a:rPr lang="es-ES" sz="1200" dirty="0">
                <a:solidFill>
                  <a:schemeClr val="tx2"/>
                </a:solidFill>
              </a:rPr>
              <a:t> </a:t>
            </a:r>
            <a:r>
              <a:rPr lang="es-ES" sz="1200" dirty="0" err="1">
                <a:solidFill>
                  <a:schemeClr val="tx2"/>
                </a:solidFill>
              </a:rPr>
              <a:t>this</a:t>
            </a:r>
            <a:r>
              <a:rPr lang="es-ES" sz="1200" dirty="0">
                <a:solidFill>
                  <a:schemeClr val="tx2"/>
                </a:solidFill>
              </a:rPr>
              <a:t> </a:t>
            </a:r>
            <a:r>
              <a:rPr lang="es-ES" sz="1200" dirty="0" err="1">
                <a:solidFill>
                  <a:schemeClr val="tx2"/>
                </a:solidFill>
              </a:rPr>
              <a:t>transactions</a:t>
            </a:r>
            <a:r>
              <a:rPr lang="es-ES" sz="1200" dirty="0">
                <a:solidFill>
                  <a:schemeClr val="tx2"/>
                </a:solidFill>
              </a:rPr>
              <a:t> </a:t>
            </a:r>
            <a:r>
              <a:rPr lang="es-ES" sz="1200" dirty="0" err="1">
                <a:solidFill>
                  <a:schemeClr val="tx2"/>
                </a:solidFill>
              </a:rPr>
              <a:t>averages</a:t>
            </a:r>
            <a:r>
              <a:rPr lang="es-ES" sz="1200" dirty="0">
                <a:solidFill>
                  <a:schemeClr val="tx2"/>
                </a:solidFill>
              </a:rPr>
              <a:t> </a:t>
            </a:r>
            <a:r>
              <a:rPr lang="es-ES" sz="1200" dirty="0" err="1">
                <a:solidFill>
                  <a:schemeClr val="tx2"/>
                </a:solidFill>
              </a:rPr>
              <a:t>near</a:t>
            </a:r>
            <a:r>
              <a:rPr lang="es-ES" sz="1200" dirty="0">
                <a:solidFill>
                  <a:schemeClr val="tx2"/>
                </a:solidFill>
              </a:rPr>
              <a:t> </a:t>
            </a:r>
            <a:r>
              <a:rPr lang="es-ES" sz="1200" dirty="0">
                <a:solidFill>
                  <a:schemeClr val="accent6"/>
                </a:solidFill>
              </a:rPr>
              <a:t>700 </a:t>
            </a:r>
            <a:r>
              <a:rPr lang="es-ES" sz="1200" dirty="0" err="1">
                <a:solidFill>
                  <a:schemeClr val="accent6"/>
                </a:solidFill>
              </a:rPr>
              <a:t>billion</a:t>
            </a:r>
            <a:r>
              <a:rPr lang="es-ES" sz="1200" dirty="0">
                <a:solidFill>
                  <a:schemeClr val="accent6"/>
                </a:solidFill>
              </a:rPr>
              <a:t> pesos (35 </a:t>
            </a:r>
            <a:r>
              <a:rPr lang="es-ES" sz="1200" dirty="0" err="1">
                <a:solidFill>
                  <a:schemeClr val="accent6"/>
                </a:solidFill>
              </a:rPr>
              <a:t>billion</a:t>
            </a:r>
            <a:r>
              <a:rPr lang="es-ES" sz="1200" dirty="0">
                <a:solidFill>
                  <a:schemeClr val="accent6"/>
                </a:solidFill>
              </a:rPr>
              <a:t> </a:t>
            </a:r>
            <a:r>
              <a:rPr lang="es-ES" sz="1200" dirty="0" err="1">
                <a:solidFill>
                  <a:schemeClr val="accent6"/>
                </a:solidFill>
              </a:rPr>
              <a:t>dollars</a:t>
            </a:r>
            <a:r>
              <a:rPr lang="es-ES" sz="1200" dirty="0">
                <a:solidFill>
                  <a:schemeClr val="accent6"/>
                </a:solidFill>
              </a:rPr>
              <a:t>).</a:t>
            </a:r>
            <a:endParaRPr lang="es-MX" sz="900" dirty="0">
              <a:solidFill>
                <a:schemeClr val="accent6"/>
              </a:solidFill>
            </a:endParaRPr>
          </a:p>
        </p:txBody>
      </p:sp>
      <p:pic>
        <p:nvPicPr>
          <p:cNvPr id="6" name="Imagen 5">
            <a:extLst>
              <a:ext uri="{FF2B5EF4-FFF2-40B4-BE49-F238E27FC236}">
                <a16:creationId xmlns:a16="http://schemas.microsoft.com/office/drawing/2014/main" xmlns="" id="{02F64ACB-B9A3-D542-856A-BF4892B033F0}"/>
              </a:ext>
            </a:extLst>
          </p:cNvPr>
          <p:cNvPicPr>
            <a:picLocks noChangeAspect="1"/>
          </p:cNvPicPr>
          <p:nvPr/>
        </p:nvPicPr>
        <p:blipFill>
          <a:blip r:embed="rId2"/>
          <a:stretch>
            <a:fillRect/>
          </a:stretch>
        </p:blipFill>
        <p:spPr>
          <a:xfrm>
            <a:off x="-120902" y="2517648"/>
            <a:ext cx="1335024" cy="1335024"/>
          </a:xfrm>
          <a:prstGeom prst="rect">
            <a:avLst/>
          </a:prstGeom>
        </p:spPr>
      </p:pic>
    </p:spTree>
    <p:extLst>
      <p:ext uri="{BB962C8B-B14F-4D97-AF65-F5344CB8AC3E}">
        <p14:creationId xmlns:p14="http://schemas.microsoft.com/office/powerpoint/2010/main" val="347076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8B27AA-AB4B-A040-83AB-64A1CE000A32}"/>
              </a:ext>
            </a:extLst>
          </p:cNvPr>
          <p:cNvSpPr/>
          <p:nvPr/>
        </p:nvSpPr>
        <p:spPr>
          <a:xfrm>
            <a:off x="946298" y="4470991"/>
            <a:ext cx="1366283" cy="377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xmlns="" id="{7B973153-C560-0049-9DB2-016F35F53FB6}"/>
              </a:ext>
            </a:extLst>
          </p:cNvPr>
          <p:cNvPicPr>
            <a:picLocks noChangeAspect="1"/>
          </p:cNvPicPr>
          <p:nvPr/>
        </p:nvPicPr>
        <p:blipFill>
          <a:blip r:embed="rId2"/>
          <a:stretch>
            <a:fillRect/>
          </a:stretch>
        </p:blipFill>
        <p:spPr>
          <a:xfrm>
            <a:off x="0" y="0"/>
            <a:ext cx="9144000" cy="5143500"/>
          </a:xfrm>
          <a:prstGeom prst="rect">
            <a:avLst/>
          </a:prstGeom>
        </p:spPr>
      </p:pic>
      <p:sp>
        <p:nvSpPr>
          <p:cNvPr id="6" name="CuadroTexto 5">
            <a:extLst>
              <a:ext uri="{FF2B5EF4-FFF2-40B4-BE49-F238E27FC236}">
                <a16:creationId xmlns:a16="http://schemas.microsoft.com/office/drawing/2014/main" xmlns="" id="{8052A02A-4592-EB4E-BDC2-0BD0E0599B2C}"/>
              </a:ext>
            </a:extLst>
          </p:cNvPr>
          <p:cNvSpPr txBox="1"/>
          <p:nvPr/>
        </p:nvSpPr>
        <p:spPr>
          <a:xfrm>
            <a:off x="331856" y="1313616"/>
            <a:ext cx="7865487" cy="1015663"/>
          </a:xfrm>
          <a:prstGeom prst="rect">
            <a:avLst/>
          </a:prstGeom>
          <a:noFill/>
        </p:spPr>
        <p:txBody>
          <a:bodyPr wrap="square" rtlCol="0">
            <a:spAutoFit/>
          </a:bodyPr>
          <a:lstStyle/>
          <a:p>
            <a:r>
              <a:rPr lang="es-US" sz="6000" b="1">
                <a:solidFill>
                  <a:schemeClr val="accent6"/>
                </a:solidFill>
              </a:rPr>
              <a:t>PROCESAR environment</a:t>
            </a:r>
            <a:endParaRPr lang="es-MX" sz="6000" b="1" dirty="0">
              <a:solidFill>
                <a:schemeClr val="accent6"/>
              </a:solidFill>
            </a:endParaRPr>
          </a:p>
        </p:txBody>
      </p:sp>
    </p:spTree>
    <p:extLst>
      <p:ext uri="{BB962C8B-B14F-4D97-AF65-F5344CB8AC3E}">
        <p14:creationId xmlns:p14="http://schemas.microsoft.com/office/powerpoint/2010/main" val="15584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4">
            <a:extLst>
              <a:ext uri="{FF2B5EF4-FFF2-40B4-BE49-F238E27FC236}">
                <a16:creationId xmlns:a16="http://schemas.microsoft.com/office/drawing/2014/main" xmlns="" id="{282910AB-6E2A-994C-BFAC-F5319AEB6A83}"/>
              </a:ext>
            </a:extLst>
          </p:cNvPr>
          <p:cNvCxnSpPr>
            <a:stCxn id="27" idx="2"/>
            <a:endCxn id="43" idx="0"/>
          </p:cNvCxnSpPr>
          <p:nvPr/>
        </p:nvCxnSpPr>
        <p:spPr>
          <a:xfrm>
            <a:off x="3671618" y="1189844"/>
            <a:ext cx="23468" cy="3327143"/>
          </a:xfrm>
          <a:prstGeom prst="line">
            <a:avLst/>
          </a:prstGeom>
          <a:ln>
            <a:solidFill>
              <a:schemeClr val="accent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47">
            <a:extLst>
              <a:ext uri="{FF2B5EF4-FFF2-40B4-BE49-F238E27FC236}">
                <a16:creationId xmlns:a16="http://schemas.microsoft.com/office/drawing/2014/main" xmlns="" id="{73BE5CF7-61A9-2F40-984F-0A258B4E3D92}"/>
              </a:ext>
            </a:extLst>
          </p:cNvPr>
          <p:cNvCxnSpPr>
            <a:stCxn id="26" idx="2"/>
            <a:endCxn id="42" idx="0"/>
          </p:cNvCxnSpPr>
          <p:nvPr/>
        </p:nvCxnSpPr>
        <p:spPr>
          <a:xfrm>
            <a:off x="1383657" y="1186471"/>
            <a:ext cx="23468" cy="3330516"/>
          </a:xfrm>
          <a:prstGeom prst="line">
            <a:avLst/>
          </a:prstGeom>
          <a:ln>
            <a:solidFill>
              <a:srgbClr val="00B05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xmlns="" id="{5B501B6C-F2F9-3441-A68E-C7338E467E75}"/>
              </a:ext>
            </a:extLst>
          </p:cNvPr>
          <p:cNvSpPr txBox="1"/>
          <p:nvPr/>
        </p:nvSpPr>
        <p:spPr>
          <a:xfrm>
            <a:off x="47846" y="-58479"/>
            <a:ext cx="4733540" cy="646331"/>
          </a:xfrm>
          <a:prstGeom prst="rect">
            <a:avLst/>
          </a:prstGeom>
          <a:noFill/>
        </p:spPr>
        <p:txBody>
          <a:bodyPr wrap="none" rtlCol="0">
            <a:spAutoFit/>
          </a:bodyPr>
          <a:lstStyle/>
          <a:p>
            <a:r>
              <a:rPr lang="es-MX" sz="3600" b="1" dirty="0" err="1">
                <a:solidFill>
                  <a:schemeClr val="accent6"/>
                </a:solidFill>
              </a:rPr>
              <a:t>Environmental</a:t>
            </a:r>
            <a:r>
              <a:rPr lang="es-MX" sz="3600" b="1" dirty="0">
                <a:solidFill>
                  <a:schemeClr val="accent6"/>
                </a:solidFill>
              </a:rPr>
              <a:t> </a:t>
            </a:r>
            <a:r>
              <a:rPr lang="es-MX" sz="3600" b="1" dirty="0" err="1">
                <a:solidFill>
                  <a:schemeClr val="accent6"/>
                </a:solidFill>
              </a:rPr>
              <a:t>diversity</a:t>
            </a:r>
            <a:endParaRPr lang="es-MX" sz="3600" b="1" dirty="0">
              <a:solidFill>
                <a:schemeClr val="accent6"/>
              </a:solidFill>
            </a:endParaRPr>
          </a:p>
        </p:txBody>
      </p:sp>
      <p:sp>
        <p:nvSpPr>
          <p:cNvPr id="5" name="Pentagon 55">
            <a:extLst>
              <a:ext uri="{FF2B5EF4-FFF2-40B4-BE49-F238E27FC236}">
                <a16:creationId xmlns:a16="http://schemas.microsoft.com/office/drawing/2014/main" xmlns="" id="{D7C456DC-1865-1247-836D-98A5F2603CC7}"/>
              </a:ext>
            </a:extLst>
          </p:cNvPr>
          <p:cNvSpPr/>
          <p:nvPr/>
        </p:nvSpPr>
        <p:spPr>
          <a:xfrm>
            <a:off x="5443934" y="3801419"/>
            <a:ext cx="1854109" cy="139610"/>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 name="Pentagon 58">
            <a:extLst>
              <a:ext uri="{FF2B5EF4-FFF2-40B4-BE49-F238E27FC236}">
                <a16:creationId xmlns:a16="http://schemas.microsoft.com/office/drawing/2014/main" xmlns="" id="{6E556121-9932-644A-A8DD-3FDE67129CA2}"/>
              </a:ext>
            </a:extLst>
          </p:cNvPr>
          <p:cNvSpPr/>
          <p:nvPr/>
        </p:nvSpPr>
        <p:spPr>
          <a:xfrm>
            <a:off x="4805077" y="2796495"/>
            <a:ext cx="2505457" cy="118539"/>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7" name="Pentagon 24">
            <a:extLst>
              <a:ext uri="{FF2B5EF4-FFF2-40B4-BE49-F238E27FC236}">
                <a16:creationId xmlns:a16="http://schemas.microsoft.com/office/drawing/2014/main" xmlns="" id="{D8613F89-54CD-AF47-B937-C73AAA5B5B19}"/>
              </a:ext>
            </a:extLst>
          </p:cNvPr>
          <p:cNvSpPr/>
          <p:nvPr/>
        </p:nvSpPr>
        <p:spPr>
          <a:xfrm>
            <a:off x="4028576" y="1685553"/>
            <a:ext cx="3281958" cy="118539"/>
          </a:xfrm>
          <a:prstGeom prst="homePlat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8" name="Pentagon 21">
            <a:extLst>
              <a:ext uri="{FF2B5EF4-FFF2-40B4-BE49-F238E27FC236}">
                <a16:creationId xmlns:a16="http://schemas.microsoft.com/office/drawing/2014/main" xmlns="" id="{750EA166-111F-0B48-9940-4536F05F4A8C}"/>
              </a:ext>
            </a:extLst>
          </p:cNvPr>
          <p:cNvSpPr/>
          <p:nvPr/>
        </p:nvSpPr>
        <p:spPr>
          <a:xfrm>
            <a:off x="2840117" y="1529983"/>
            <a:ext cx="4470417" cy="118539"/>
          </a:xfrm>
          <a:prstGeom prst="homePlat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9" name="Pentagon 19">
            <a:extLst>
              <a:ext uri="{FF2B5EF4-FFF2-40B4-BE49-F238E27FC236}">
                <a16:creationId xmlns:a16="http://schemas.microsoft.com/office/drawing/2014/main" xmlns="" id="{916DE5E5-F20B-D24C-9A69-E0D25D4F9E63}"/>
              </a:ext>
            </a:extLst>
          </p:cNvPr>
          <p:cNvSpPr/>
          <p:nvPr/>
        </p:nvSpPr>
        <p:spPr>
          <a:xfrm>
            <a:off x="1296218" y="1371659"/>
            <a:ext cx="6014316" cy="118539"/>
          </a:xfrm>
          <a:prstGeom prst="homePlat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10" name="Pentagon 18">
            <a:extLst>
              <a:ext uri="{FF2B5EF4-FFF2-40B4-BE49-F238E27FC236}">
                <a16:creationId xmlns:a16="http://schemas.microsoft.com/office/drawing/2014/main" xmlns="" id="{D4591B8F-EBFD-4547-8A15-C99391851603}"/>
              </a:ext>
            </a:extLst>
          </p:cNvPr>
          <p:cNvSpPr/>
          <p:nvPr/>
        </p:nvSpPr>
        <p:spPr>
          <a:xfrm>
            <a:off x="377249" y="1216074"/>
            <a:ext cx="6933286" cy="125531"/>
          </a:xfrm>
          <a:prstGeom prst="homePlat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11" name="Pentagon 28">
            <a:extLst>
              <a:ext uri="{FF2B5EF4-FFF2-40B4-BE49-F238E27FC236}">
                <a16:creationId xmlns:a16="http://schemas.microsoft.com/office/drawing/2014/main" xmlns="" id="{BE28C7E2-896A-0C4F-8C74-170FB0B8D47E}"/>
              </a:ext>
            </a:extLst>
          </p:cNvPr>
          <p:cNvSpPr/>
          <p:nvPr/>
        </p:nvSpPr>
        <p:spPr>
          <a:xfrm>
            <a:off x="377248" y="1887819"/>
            <a:ext cx="6933286" cy="122033"/>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grpSp>
        <p:nvGrpSpPr>
          <p:cNvPr id="12" name="Group 1">
            <a:extLst>
              <a:ext uri="{FF2B5EF4-FFF2-40B4-BE49-F238E27FC236}">
                <a16:creationId xmlns:a16="http://schemas.microsoft.com/office/drawing/2014/main" xmlns="" id="{4F0CD40C-B802-B345-B492-EDCC5FE6CF12}"/>
              </a:ext>
            </a:extLst>
          </p:cNvPr>
          <p:cNvGrpSpPr/>
          <p:nvPr/>
        </p:nvGrpSpPr>
        <p:grpSpPr>
          <a:xfrm>
            <a:off x="1296216" y="2177639"/>
            <a:ext cx="6014318" cy="169277"/>
            <a:chOff x="1331639" y="3263868"/>
            <a:chExt cx="6171220" cy="267111"/>
          </a:xfrm>
        </p:grpSpPr>
        <p:sp>
          <p:nvSpPr>
            <p:cNvPr id="13" name="Pentagon 30">
              <a:extLst>
                <a:ext uri="{FF2B5EF4-FFF2-40B4-BE49-F238E27FC236}">
                  <a16:creationId xmlns:a16="http://schemas.microsoft.com/office/drawing/2014/main" xmlns="" id="{545B6589-6664-EF42-BE51-040E9480C18B}"/>
                </a:ext>
              </a:extLst>
            </p:cNvPr>
            <p:cNvSpPr/>
            <p:nvPr/>
          </p:nvSpPr>
          <p:spPr>
            <a:xfrm>
              <a:off x="1331640" y="3285564"/>
              <a:ext cx="6171219" cy="187049"/>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14" name="TextBox 31">
              <a:extLst>
                <a:ext uri="{FF2B5EF4-FFF2-40B4-BE49-F238E27FC236}">
                  <a16:creationId xmlns:a16="http://schemas.microsoft.com/office/drawing/2014/main" xmlns="" id="{047501CB-BA33-E14A-96A2-B6AEA038F83C}"/>
                </a:ext>
              </a:extLst>
            </p:cNvPr>
            <p:cNvSpPr txBox="1"/>
            <p:nvPr/>
          </p:nvSpPr>
          <p:spPr>
            <a:xfrm>
              <a:off x="1331639" y="3263868"/>
              <a:ext cx="2113450" cy="267111"/>
            </a:xfrm>
            <a:prstGeom prst="rect">
              <a:avLst/>
            </a:prstGeom>
            <a:noFill/>
          </p:spPr>
          <p:txBody>
            <a:bodyPr wrap="square" rtlCol="0">
              <a:spAutoFit/>
            </a:bodyPr>
            <a:lstStyle/>
            <a:p>
              <a:r>
                <a:rPr lang="es-MX" sz="500" b="1" dirty="0">
                  <a:solidFill>
                    <a:schemeClr val="bg1"/>
                  </a:solidFill>
                </a:rPr>
                <a:t>PFA (máx. 21 – mín. 11)</a:t>
              </a:r>
            </a:p>
          </p:txBody>
        </p:sp>
      </p:grpSp>
      <p:sp>
        <p:nvSpPr>
          <p:cNvPr id="15" name="Pentagon 32">
            <a:extLst>
              <a:ext uri="{FF2B5EF4-FFF2-40B4-BE49-F238E27FC236}">
                <a16:creationId xmlns:a16="http://schemas.microsoft.com/office/drawing/2014/main" xmlns="" id="{3D824048-F1C6-DC4A-9328-74B4BD0F7566}"/>
              </a:ext>
            </a:extLst>
          </p:cNvPr>
          <p:cNvSpPr/>
          <p:nvPr/>
        </p:nvSpPr>
        <p:spPr>
          <a:xfrm>
            <a:off x="1296217" y="2341124"/>
            <a:ext cx="6014317" cy="118539"/>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16" name="Pentagon 34">
            <a:extLst>
              <a:ext uri="{FF2B5EF4-FFF2-40B4-BE49-F238E27FC236}">
                <a16:creationId xmlns:a16="http://schemas.microsoft.com/office/drawing/2014/main" xmlns="" id="{90FC5F00-DE2C-BB4E-8C8C-A42EEF5FA1BC}"/>
              </a:ext>
            </a:extLst>
          </p:cNvPr>
          <p:cNvSpPr/>
          <p:nvPr/>
        </p:nvSpPr>
        <p:spPr>
          <a:xfrm>
            <a:off x="3293459" y="2492121"/>
            <a:ext cx="4017075" cy="118539"/>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17" name="Pentagon 61">
            <a:extLst>
              <a:ext uri="{FF2B5EF4-FFF2-40B4-BE49-F238E27FC236}">
                <a16:creationId xmlns:a16="http://schemas.microsoft.com/office/drawing/2014/main" xmlns="" id="{B7EA8A78-A3D3-CC49-9249-E319DA0CA9F6}"/>
              </a:ext>
            </a:extLst>
          </p:cNvPr>
          <p:cNvSpPr/>
          <p:nvPr/>
        </p:nvSpPr>
        <p:spPr>
          <a:xfrm>
            <a:off x="377249" y="3011492"/>
            <a:ext cx="6933286" cy="115533"/>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18" name="Pentagon 63">
            <a:extLst>
              <a:ext uri="{FF2B5EF4-FFF2-40B4-BE49-F238E27FC236}">
                <a16:creationId xmlns:a16="http://schemas.microsoft.com/office/drawing/2014/main" xmlns="" id="{DB2B2C45-5F49-4F4E-B211-9AAE091E4C78}"/>
              </a:ext>
            </a:extLst>
          </p:cNvPr>
          <p:cNvSpPr/>
          <p:nvPr/>
        </p:nvSpPr>
        <p:spPr>
          <a:xfrm>
            <a:off x="1400526" y="3150387"/>
            <a:ext cx="5910008" cy="144629"/>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19" name="Pentagon 65">
            <a:extLst>
              <a:ext uri="{FF2B5EF4-FFF2-40B4-BE49-F238E27FC236}">
                <a16:creationId xmlns:a16="http://schemas.microsoft.com/office/drawing/2014/main" xmlns="" id="{D2F2EBE1-AEF4-4D43-8891-5202A4F7BCDD}"/>
              </a:ext>
            </a:extLst>
          </p:cNvPr>
          <p:cNvSpPr/>
          <p:nvPr/>
        </p:nvSpPr>
        <p:spPr>
          <a:xfrm>
            <a:off x="2681504" y="3328264"/>
            <a:ext cx="4629030" cy="125635"/>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20" name="Pentagon 67">
            <a:extLst>
              <a:ext uri="{FF2B5EF4-FFF2-40B4-BE49-F238E27FC236}">
                <a16:creationId xmlns:a16="http://schemas.microsoft.com/office/drawing/2014/main" xmlns="" id="{56F0AB0B-D1DB-1A43-A314-4206F0505876}"/>
              </a:ext>
            </a:extLst>
          </p:cNvPr>
          <p:cNvSpPr/>
          <p:nvPr/>
        </p:nvSpPr>
        <p:spPr>
          <a:xfrm>
            <a:off x="4028578" y="3478368"/>
            <a:ext cx="3281956" cy="118539"/>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21" name="Pentagon 69">
            <a:extLst>
              <a:ext uri="{FF2B5EF4-FFF2-40B4-BE49-F238E27FC236}">
                <a16:creationId xmlns:a16="http://schemas.microsoft.com/office/drawing/2014/main" xmlns="" id="{294F6814-CA46-0945-8338-8A4A87920DED}"/>
              </a:ext>
            </a:extLst>
          </p:cNvPr>
          <p:cNvSpPr/>
          <p:nvPr/>
        </p:nvSpPr>
        <p:spPr>
          <a:xfrm>
            <a:off x="5155965" y="3633571"/>
            <a:ext cx="2154569" cy="116911"/>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22" name="Pentagon 82">
            <a:extLst>
              <a:ext uri="{FF2B5EF4-FFF2-40B4-BE49-F238E27FC236}">
                <a16:creationId xmlns:a16="http://schemas.microsoft.com/office/drawing/2014/main" xmlns="" id="{96284686-B043-D74E-9863-620A778C9118}"/>
              </a:ext>
            </a:extLst>
          </p:cNvPr>
          <p:cNvSpPr/>
          <p:nvPr/>
        </p:nvSpPr>
        <p:spPr>
          <a:xfrm>
            <a:off x="875157" y="2043281"/>
            <a:ext cx="6435377" cy="118539"/>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23" name="Pentagon 84">
            <a:extLst>
              <a:ext uri="{FF2B5EF4-FFF2-40B4-BE49-F238E27FC236}">
                <a16:creationId xmlns:a16="http://schemas.microsoft.com/office/drawing/2014/main" xmlns="" id="{AF2509DB-8A02-9747-B7E9-3587CB4EFADF}"/>
              </a:ext>
            </a:extLst>
          </p:cNvPr>
          <p:cNvSpPr/>
          <p:nvPr/>
        </p:nvSpPr>
        <p:spPr>
          <a:xfrm>
            <a:off x="3293459" y="2642224"/>
            <a:ext cx="4017075" cy="118539"/>
          </a:xfrm>
          <a:prstGeom prst="homePlat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900" b="1"/>
          </a:p>
        </p:txBody>
      </p:sp>
      <p:sp>
        <p:nvSpPr>
          <p:cNvPr id="24" name="TextBox 6">
            <a:extLst>
              <a:ext uri="{FF2B5EF4-FFF2-40B4-BE49-F238E27FC236}">
                <a16:creationId xmlns:a16="http://schemas.microsoft.com/office/drawing/2014/main" xmlns="" id="{BFF8313D-CD93-7642-A863-A1924CC1607C}"/>
              </a:ext>
            </a:extLst>
          </p:cNvPr>
          <p:cNvSpPr txBox="1"/>
          <p:nvPr/>
        </p:nvSpPr>
        <p:spPr>
          <a:xfrm>
            <a:off x="377248" y="912845"/>
            <a:ext cx="888385" cy="276999"/>
          </a:xfrm>
          <a:prstGeom prst="rect">
            <a:avLst/>
          </a:prstGeom>
          <a:noFill/>
        </p:spPr>
        <p:txBody>
          <a:bodyPr wrap="none" rtlCol="0">
            <a:spAutoFit/>
          </a:bodyPr>
          <a:lstStyle/>
          <a:p>
            <a:r>
              <a:rPr lang="es-US" sz="1200" b="1" i="1">
                <a:solidFill>
                  <a:schemeClr val="tx2"/>
                </a:solidFill>
              </a:rPr>
              <a:t>1992, </a:t>
            </a:r>
            <a:r>
              <a:rPr lang="es-MX" sz="1200" b="1" i="1">
                <a:solidFill>
                  <a:schemeClr val="tx2"/>
                </a:solidFill>
              </a:rPr>
              <a:t>1995</a:t>
            </a:r>
            <a:endParaRPr lang="es-MX" sz="1200" b="1" i="1" dirty="0">
              <a:solidFill>
                <a:schemeClr val="tx2"/>
              </a:solidFill>
            </a:endParaRPr>
          </a:p>
        </p:txBody>
      </p:sp>
      <p:cxnSp>
        <p:nvCxnSpPr>
          <p:cNvPr id="25" name="Straight Connector 10">
            <a:extLst>
              <a:ext uri="{FF2B5EF4-FFF2-40B4-BE49-F238E27FC236}">
                <a16:creationId xmlns:a16="http://schemas.microsoft.com/office/drawing/2014/main" xmlns="" id="{70479E2A-5D55-3C4D-A591-C85546D333F8}"/>
              </a:ext>
            </a:extLst>
          </p:cNvPr>
          <p:cNvCxnSpPr/>
          <p:nvPr/>
        </p:nvCxnSpPr>
        <p:spPr>
          <a:xfrm flipV="1">
            <a:off x="377248" y="1125496"/>
            <a:ext cx="6920795" cy="1214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11">
            <a:extLst>
              <a:ext uri="{FF2B5EF4-FFF2-40B4-BE49-F238E27FC236}">
                <a16:creationId xmlns:a16="http://schemas.microsoft.com/office/drawing/2014/main" xmlns="" id="{31E06983-4B7E-2747-91CC-89A4E3E64D5D}"/>
              </a:ext>
            </a:extLst>
          </p:cNvPr>
          <p:cNvSpPr txBox="1"/>
          <p:nvPr/>
        </p:nvSpPr>
        <p:spPr>
          <a:xfrm>
            <a:off x="1134229" y="909472"/>
            <a:ext cx="498855" cy="276999"/>
          </a:xfrm>
          <a:prstGeom prst="rect">
            <a:avLst/>
          </a:prstGeom>
          <a:noFill/>
        </p:spPr>
        <p:txBody>
          <a:bodyPr wrap="none" rtlCol="0">
            <a:spAutoFit/>
          </a:bodyPr>
          <a:lstStyle/>
          <a:p>
            <a:r>
              <a:rPr lang="es-MX" sz="1200" b="1" i="1" dirty="0">
                <a:solidFill>
                  <a:schemeClr val="tx2"/>
                </a:solidFill>
              </a:rPr>
              <a:t>1997</a:t>
            </a:r>
          </a:p>
        </p:txBody>
      </p:sp>
      <p:sp>
        <p:nvSpPr>
          <p:cNvPr id="27" name="TextBox 12">
            <a:extLst>
              <a:ext uri="{FF2B5EF4-FFF2-40B4-BE49-F238E27FC236}">
                <a16:creationId xmlns:a16="http://schemas.microsoft.com/office/drawing/2014/main" xmlns="" id="{EEA1AE08-38AF-1D4B-8A17-3ACEFC02D1B6}"/>
              </a:ext>
            </a:extLst>
          </p:cNvPr>
          <p:cNvSpPr txBox="1"/>
          <p:nvPr/>
        </p:nvSpPr>
        <p:spPr>
          <a:xfrm>
            <a:off x="3422190" y="912845"/>
            <a:ext cx="498855" cy="276999"/>
          </a:xfrm>
          <a:prstGeom prst="rect">
            <a:avLst/>
          </a:prstGeom>
          <a:noFill/>
        </p:spPr>
        <p:txBody>
          <a:bodyPr wrap="none" rtlCol="0">
            <a:spAutoFit/>
          </a:bodyPr>
          <a:lstStyle/>
          <a:p>
            <a:r>
              <a:rPr lang="es-MX" sz="1200" b="1" i="1" dirty="0">
                <a:solidFill>
                  <a:schemeClr val="tx2"/>
                </a:solidFill>
              </a:rPr>
              <a:t>2008</a:t>
            </a:r>
          </a:p>
        </p:txBody>
      </p:sp>
      <p:sp>
        <p:nvSpPr>
          <p:cNvPr id="28" name="TextBox 13">
            <a:extLst>
              <a:ext uri="{FF2B5EF4-FFF2-40B4-BE49-F238E27FC236}">
                <a16:creationId xmlns:a16="http://schemas.microsoft.com/office/drawing/2014/main" xmlns="" id="{74F071F8-331D-BD48-A21B-E4C80EC14825}"/>
              </a:ext>
            </a:extLst>
          </p:cNvPr>
          <p:cNvSpPr txBox="1"/>
          <p:nvPr/>
        </p:nvSpPr>
        <p:spPr>
          <a:xfrm>
            <a:off x="4509866" y="912845"/>
            <a:ext cx="498855" cy="276999"/>
          </a:xfrm>
          <a:prstGeom prst="rect">
            <a:avLst/>
          </a:prstGeom>
          <a:noFill/>
        </p:spPr>
        <p:txBody>
          <a:bodyPr wrap="none" rtlCol="0">
            <a:spAutoFit/>
          </a:bodyPr>
          <a:lstStyle/>
          <a:p>
            <a:r>
              <a:rPr lang="es-MX" sz="1200" b="1" i="1" dirty="0">
                <a:solidFill>
                  <a:schemeClr val="tx2"/>
                </a:solidFill>
              </a:rPr>
              <a:t>2012</a:t>
            </a:r>
          </a:p>
        </p:txBody>
      </p:sp>
      <p:sp>
        <p:nvSpPr>
          <p:cNvPr id="29" name="TextBox 14">
            <a:extLst>
              <a:ext uri="{FF2B5EF4-FFF2-40B4-BE49-F238E27FC236}">
                <a16:creationId xmlns:a16="http://schemas.microsoft.com/office/drawing/2014/main" xmlns="" id="{7F36C4F6-4C45-AB4C-A0E8-5E7627FCF16E}"/>
              </a:ext>
            </a:extLst>
          </p:cNvPr>
          <p:cNvSpPr txBox="1"/>
          <p:nvPr/>
        </p:nvSpPr>
        <p:spPr>
          <a:xfrm>
            <a:off x="5253845" y="922360"/>
            <a:ext cx="498855" cy="276999"/>
          </a:xfrm>
          <a:prstGeom prst="rect">
            <a:avLst/>
          </a:prstGeom>
          <a:noFill/>
        </p:spPr>
        <p:txBody>
          <a:bodyPr wrap="none" rtlCol="0">
            <a:spAutoFit/>
          </a:bodyPr>
          <a:lstStyle/>
          <a:p>
            <a:r>
              <a:rPr lang="es-MX" sz="1200" b="1" i="1" dirty="0">
                <a:solidFill>
                  <a:schemeClr val="tx2"/>
                </a:solidFill>
              </a:rPr>
              <a:t>2015</a:t>
            </a:r>
          </a:p>
        </p:txBody>
      </p:sp>
      <p:sp>
        <p:nvSpPr>
          <p:cNvPr id="30" name="TextBox 15">
            <a:extLst>
              <a:ext uri="{FF2B5EF4-FFF2-40B4-BE49-F238E27FC236}">
                <a16:creationId xmlns:a16="http://schemas.microsoft.com/office/drawing/2014/main" xmlns="" id="{F118BF14-1F9F-0345-9778-C750A4C6EAE5}"/>
              </a:ext>
            </a:extLst>
          </p:cNvPr>
          <p:cNvSpPr txBox="1"/>
          <p:nvPr/>
        </p:nvSpPr>
        <p:spPr>
          <a:xfrm>
            <a:off x="1296216" y="1355564"/>
            <a:ext cx="2369302" cy="169277"/>
          </a:xfrm>
          <a:prstGeom prst="rect">
            <a:avLst/>
          </a:prstGeom>
          <a:noFill/>
        </p:spPr>
        <p:txBody>
          <a:bodyPr wrap="square" rtlCol="0">
            <a:spAutoFit/>
          </a:bodyPr>
          <a:lstStyle/>
          <a:p>
            <a:r>
              <a:rPr lang="es-MX" sz="500" b="1" dirty="0">
                <a:solidFill>
                  <a:schemeClr val="bg1"/>
                </a:solidFill>
              </a:rPr>
              <a:t>IMSS: </a:t>
            </a:r>
            <a:r>
              <a:rPr lang="es-MX" sz="500" b="1" dirty="0" err="1">
                <a:solidFill>
                  <a:schemeClr val="bg1"/>
                </a:solidFill>
              </a:rPr>
              <a:t>Law</a:t>
            </a:r>
            <a:r>
              <a:rPr lang="es-MX" sz="500" b="1" dirty="0">
                <a:solidFill>
                  <a:schemeClr val="bg1"/>
                </a:solidFill>
              </a:rPr>
              <a:t> 73/ </a:t>
            </a:r>
            <a:r>
              <a:rPr lang="es-MX" sz="500" b="1" dirty="0" err="1">
                <a:solidFill>
                  <a:schemeClr val="bg1"/>
                </a:solidFill>
              </a:rPr>
              <a:t>Law</a:t>
            </a:r>
            <a:r>
              <a:rPr lang="es-MX" sz="500" b="1" dirty="0">
                <a:solidFill>
                  <a:schemeClr val="bg1"/>
                </a:solidFill>
              </a:rPr>
              <a:t> 97</a:t>
            </a:r>
          </a:p>
        </p:txBody>
      </p:sp>
      <p:sp>
        <p:nvSpPr>
          <p:cNvPr id="31" name="TextBox 16">
            <a:extLst>
              <a:ext uri="{FF2B5EF4-FFF2-40B4-BE49-F238E27FC236}">
                <a16:creationId xmlns:a16="http://schemas.microsoft.com/office/drawing/2014/main" xmlns="" id="{361B5356-0239-3F44-A1E7-C00FBF4CAF71}"/>
              </a:ext>
            </a:extLst>
          </p:cNvPr>
          <p:cNvSpPr txBox="1"/>
          <p:nvPr/>
        </p:nvSpPr>
        <p:spPr>
          <a:xfrm>
            <a:off x="3972891" y="1671803"/>
            <a:ext cx="1900505" cy="169277"/>
          </a:xfrm>
          <a:prstGeom prst="rect">
            <a:avLst/>
          </a:prstGeom>
          <a:noFill/>
        </p:spPr>
        <p:txBody>
          <a:bodyPr wrap="square" rtlCol="0">
            <a:spAutoFit/>
          </a:bodyPr>
          <a:lstStyle/>
          <a:p>
            <a:r>
              <a:rPr lang="es-MX" sz="500" b="1" dirty="0">
                <a:solidFill>
                  <a:schemeClr val="bg1"/>
                </a:solidFill>
              </a:rPr>
              <a:t>ISSSTE: </a:t>
            </a:r>
            <a:r>
              <a:rPr lang="es-MX" sz="500" b="1" dirty="0" err="1">
                <a:solidFill>
                  <a:schemeClr val="bg1"/>
                </a:solidFill>
              </a:rPr>
              <a:t>Tenth</a:t>
            </a:r>
            <a:r>
              <a:rPr lang="es-MX" sz="500" b="1" dirty="0">
                <a:solidFill>
                  <a:schemeClr val="bg1"/>
                </a:solidFill>
              </a:rPr>
              <a:t> </a:t>
            </a:r>
            <a:r>
              <a:rPr lang="es-MX" sz="500" b="1" dirty="0" err="1">
                <a:solidFill>
                  <a:schemeClr val="bg1"/>
                </a:solidFill>
              </a:rPr>
              <a:t>transitory</a:t>
            </a:r>
            <a:r>
              <a:rPr lang="es-MX" sz="500" b="1" dirty="0">
                <a:solidFill>
                  <a:schemeClr val="bg1"/>
                </a:solidFill>
              </a:rPr>
              <a:t>/ </a:t>
            </a:r>
            <a:r>
              <a:rPr lang="es-MX" sz="500" b="1" dirty="0" err="1">
                <a:solidFill>
                  <a:schemeClr val="bg1"/>
                </a:solidFill>
              </a:rPr>
              <a:t>Ordinary</a:t>
            </a:r>
            <a:r>
              <a:rPr lang="es-MX" sz="500" b="1" dirty="0">
                <a:solidFill>
                  <a:schemeClr val="bg1"/>
                </a:solidFill>
              </a:rPr>
              <a:t> </a:t>
            </a:r>
            <a:r>
              <a:rPr lang="es-MX" sz="500" b="1" dirty="0" err="1">
                <a:solidFill>
                  <a:schemeClr val="bg1"/>
                </a:solidFill>
              </a:rPr>
              <a:t>regime</a:t>
            </a:r>
            <a:endParaRPr lang="es-MX" sz="500" b="1" dirty="0">
              <a:solidFill>
                <a:schemeClr val="bg1"/>
              </a:solidFill>
            </a:endParaRPr>
          </a:p>
        </p:txBody>
      </p:sp>
      <p:sp>
        <p:nvSpPr>
          <p:cNvPr id="32" name="TextBox 17">
            <a:extLst>
              <a:ext uri="{FF2B5EF4-FFF2-40B4-BE49-F238E27FC236}">
                <a16:creationId xmlns:a16="http://schemas.microsoft.com/office/drawing/2014/main" xmlns="" id="{623D2D4C-4963-7547-ADB6-F2AD4B1DAA26}"/>
              </a:ext>
            </a:extLst>
          </p:cNvPr>
          <p:cNvSpPr txBox="1"/>
          <p:nvPr/>
        </p:nvSpPr>
        <p:spPr>
          <a:xfrm>
            <a:off x="2782050" y="1516233"/>
            <a:ext cx="1331882" cy="169277"/>
          </a:xfrm>
          <a:prstGeom prst="rect">
            <a:avLst/>
          </a:prstGeom>
          <a:noFill/>
        </p:spPr>
        <p:txBody>
          <a:bodyPr wrap="square" rtlCol="0">
            <a:spAutoFit/>
          </a:bodyPr>
          <a:lstStyle/>
          <a:p>
            <a:r>
              <a:rPr lang="es-MX" sz="500" b="1" dirty="0" err="1">
                <a:solidFill>
                  <a:schemeClr val="bg1"/>
                </a:solidFill>
              </a:rPr>
              <a:t>Independent</a:t>
            </a:r>
            <a:endParaRPr lang="es-MX" sz="500" b="1" dirty="0">
              <a:solidFill>
                <a:schemeClr val="bg1"/>
              </a:solidFill>
            </a:endParaRPr>
          </a:p>
        </p:txBody>
      </p:sp>
      <p:sp>
        <p:nvSpPr>
          <p:cNvPr id="33" name="TextBox 20">
            <a:extLst>
              <a:ext uri="{FF2B5EF4-FFF2-40B4-BE49-F238E27FC236}">
                <a16:creationId xmlns:a16="http://schemas.microsoft.com/office/drawing/2014/main" xmlns="" id="{D1E63AAF-84C9-8448-AAF0-3D5DED4CE5B8}"/>
              </a:ext>
            </a:extLst>
          </p:cNvPr>
          <p:cNvSpPr txBox="1"/>
          <p:nvPr/>
        </p:nvSpPr>
        <p:spPr>
          <a:xfrm>
            <a:off x="2402534" y="909472"/>
            <a:ext cx="498855" cy="276999"/>
          </a:xfrm>
          <a:prstGeom prst="rect">
            <a:avLst/>
          </a:prstGeom>
          <a:noFill/>
        </p:spPr>
        <p:txBody>
          <a:bodyPr wrap="none" rtlCol="0">
            <a:spAutoFit/>
          </a:bodyPr>
          <a:lstStyle/>
          <a:p>
            <a:r>
              <a:rPr lang="es-MX" sz="1200" b="1" i="1" dirty="0">
                <a:solidFill>
                  <a:schemeClr val="tx2"/>
                </a:solidFill>
              </a:rPr>
              <a:t>2004</a:t>
            </a:r>
          </a:p>
        </p:txBody>
      </p:sp>
      <p:sp>
        <p:nvSpPr>
          <p:cNvPr id="34" name="Right Brace 26">
            <a:extLst>
              <a:ext uri="{FF2B5EF4-FFF2-40B4-BE49-F238E27FC236}">
                <a16:creationId xmlns:a16="http://schemas.microsoft.com/office/drawing/2014/main" xmlns="" id="{D3D93F0A-219F-0648-AC67-A4EEEA6D1571}"/>
              </a:ext>
            </a:extLst>
          </p:cNvPr>
          <p:cNvSpPr/>
          <p:nvPr/>
        </p:nvSpPr>
        <p:spPr>
          <a:xfrm>
            <a:off x="7298043" y="1216074"/>
            <a:ext cx="240838" cy="60601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200"/>
          </a:p>
        </p:txBody>
      </p:sp>
      <p:sp>
        <p:nvSpPr>
          <p:cNvPr id="35" name="TextBox 27">
            <a:extLst>
              <a:ext uri="{FF2B5EF4-FFF2-40B4-BE49-F238E27FC236}">
                <a16:creationId xmlns:a16="http://schemas.microsoft.com/office/drawing/2014/main" xmlns="" id="{F03A1C85-1EF4-8647-8CA0-488C7C8F4B24}"/>
              </a:ext>
            </a:extLst>
          </p:cNvPr>
          <p:cNvSpPr txBox="1"/>
          <p:nvPr/>
        </p:nvSpPr>
        <p:spPr>
          <a:xfrm>
            <a:off x="7538881" y="1255765"/>
            <a:ext cx="1407319" cy="553998"/>
          </a:xfrm>
          <a:prstGeom prst="rect">
            <a:avLst/>
          </a:prstGeom>
          <a:noFill/>
        </p:spPr>
        <p:txBody>
          <a:bodyPr wrap="square" rtlCol="0">
            <a:spAutoFit/>
          </a:bodyPr>
          <a:lstStyle/>
          <a:p>
            <a:r>
              <a:rPr lang="es-US" sz="1000" b="1">
                <a:solidFill>
                  <a:schemeClr val="tx2"/>
                </a:solidFill>
              </a:rPr>
              <a:t>Integrating a d</a:t>
            </a:r>
            <a:r>
              <a:rPr lang="es-MX" sz="1000" b="1">
                <a:solidFill>
                  <a:schemeClr val="tx2"/>
                </a:solidFill>
              </a:rPr>
              <a:t>iversity </a:t>
            </a:r>
            <a:r>
              <a:rPr lang="es-MX" sz="1000" b="1" dirty="0">
                <a:solidFill>
                  <a:schemeClr val="tx2"/>
                </a:solidFill>
              </a:rPr>
              <a:t>of </a:t>
            </a:r>
            <a:r>
              <a:rPr lang="es-MX" sz="1000" b="1" dirty="0" err="1">
                <a:solidFill>
                  <a:schemeClr val="tx2"/>
                </a:solidFill>
              </a:rPr>
              <a:t>pension</a:t>
            </a:r>
            <a:r>
              <a:rPr lang="es-MX" sz="1000" b="1" dirty="0">
                <a:solidFill>
                  <a:schemeClr val="tx2"/>
                </a:solidFill>
              </a:rPr>
              <a:t> </a:t>
            </a:r>
            <a:r>
              <a:rPr lang="es-MX" sz="1000" b="1" dirty="0" err="1">
                <a:solidFill>
                  <a:schemeClr val="tx2"/>
                </a:solidFill>
              </a:rPr>
              <a:t>system</a:t>
            </a:r>
            <a:r>
              <a:rPr lang="es-MX" sz="1000" b="1" dirty="0">
                <a:solidFill>
                  <a:schemeClr val="tx2"/>
                </a:solidFill>
              </a:rPr>
              <a:t> and </a:t>
            </a:r>
            <a:r>
              <a:rPr lang="es-MX" sz="1000" b="1" dirty="0" err="1">
                <a:solidFill>
                  <a:schemeClr val="tx2"/>
                </a:solidFill>
              </a:rPr>
              <a:t>regimes</a:t>
            </a:r>
            <a:endParaRPr lang="es-MX" sz="1000" b="1" dirty="0">
              <a:solidFill>
                <a:schemeClr val="tx2"/>
              </a:solidFill>
            </a:endParaRPr>
          </a:p>
        </p:txBody>
      </p:sp>
      <p:sp>
        <p:nvSpPr>
          <p:cNvPr id="36" name="TextBox 29">
            <a:extLst>
              <a:ext uri="{FF2B5EF4-FFF2-40B4-BE49-F238E27FC236}">
                <a16:creationId xmlns:a16="http://schemas.microsoft.com/office/drawing/2014/main" xmlns="" id="{3D2149AC-35EA-7A4C-BB14-22BCF1021BCB}"/>
              </a:ext>
            </a:extLst>
          </p:cNvPr>
          <p:cNvSpPr txBox="1"/>
          <p:nvPr/>
        </p:nvSpPr>
        <p:spPr>
          <a:xfrm>
            <a:off x="377247" y="1866866"/>
            <a:ext cx="3308424" cy="169277"/>
          </a:xfrm>
          <a:prstGeom prst="rect">
            <a:avLst/>
          </a:prstGeom>
          <a:noFill/>
        </p:spPr>
        <p:txBody>
          <a:bodyPr wrap="square" rtlCol="0">
            <a:spAutoFit/>
          </a:bodyPr>
          <a:lstStyle/>
          <a:p>
            <a:r>
              <a:rPr lang="es-MX" sz="500" b="1" dirty="0">
                <a:solidFill>
                  <a:schemeClr val="bg1"/>
                </a:solidFill>
              </a:rPr>
              <a:t>Banks– ICEFAS [</a:t>
            </a:r>
            <a:r>
              <a:rPr lang="es-MX" sz="500" b="1" dirty="0" err="1">
                <a:solidFill>
                  <a:schemeClr val="bg1"/>
                </a:solidFill>
              </a:rPr>
              <a:t>until</a:t>
            </a:r>
            <a:r>
              <a:rPr lang="es-MX" sz="500" b="1" dirty="0">
                <a:solidFill>
                  <a:schemeClr val="bg1"/>
                </a:solidFill>
              </a:rPr>
              <a:t> 2006] (máx. 14 – mín. 5) / </a:t>
            </a:r>
            <a:r>
              <a:rPr lang="es-MX" sz="500" b="1" dirty="0" err="1">
                <a:solidFill>
                  <a:schemeClr val="bg1"/>
                </a:solidFill>
              </a:rPr>
              <a:t>ER’s</a:t>
            </a:r>
            <a:r>
              <a:rPr lang="es-MX" sz="500" b="1" dirty="0">
                <a:solidFill>
                  <a:schemeClr val="bg1"/>
                </a:solidFill>
              </a:rPr>
              <a:t> (máx. 11 – mín. 7)</a:t>
            </a:r>
          </a:p>
        </p:txBody>
      </p:sp>
      <p:sp>
        <p:nvSpPr>
          <p:cNvPr id="37" name="TextBox 33">
            <a:extLst>
              <a:ext uri="{FF2B5EF4-FFF2-40B4-BE49-F238E27FC236}">
                <a16:creationId xmlns:a16="http://schemas.microsoft.com/office/drawing/2014/main" xmlns="" id="{D1A768D0-8776-5749-AC50-8AB95A50BFE5}"/>
              </a:ext>
            </a:extLst>
          </p:cNvPr>
          <p:cNvSpPr txBox="1"/>
          <p:nvPr/>
        </p:nvSpPr>
        <p:spPr>
          <a:xfrm>
            <a:off x="1296215" y="2328773"/>
            <a:ext cx="1570430" cy="169277"/>
          </a:xfrm>
          <a:prstGeom prst="rect">
            <a:avLst/>
          </a:prstGeom>
          <a:noFill/>
        </p:spPr>
        <p:txBody>
          <a:bodyPr wrap="square" rtlCol="0">
            <a:spAutoFit/>
          </a:bodyPr>
          <a:lstStyle/>
          <a:p>
            <a:r>
              <a:rPr lang="es-MX" sz="500" b="1" dirty="0">
                <a:solidFill>
                  <a:schemeClr val="bg1"/>
                </a:solidFill>
              </a:rPr>
              <a:t>IMSS / INFONAVIT</a:t>
            </a:r>
          </a:p>
        </p:txBody>
      </p:sp>
      <p:sp>
        <p:nvSpPr>
          <p:cNvPr id="38" name="TextBox 35">
            <a:extLst>
              <a:ext uri="{FF2B5EF4-FFF2-40B4-BE49-F238E27FC236}">
                <a16:creationId xmlns:a16="http://schemas.microsoft.com/office/drawing/2014/main" xmlns="" id="{BACFBE1A-C3C9-E344-AACF-D3D404A8C1D2}"/>
              </a:ext>
            </a:extLst>
          </p:cNvPr>
          <p:cNvSpPr txBox="1"/>
          <p:nvPr/>
        </p:nvSpPr>
        <p:spPr>
          <a:xfrm>
            <a:off x="3275224" y="2479019"/>
            <a:ext cx="1559592" cy="169277"/>
          </a:xfrm>
          <a:prstGeom prst="rect">
            <a:avLst/>
          </a:prstGeom>
          <a:noFill/>
        </p:spPr>
        <p:txBody>
          <a:bodyPr wrap="square" rtlCol="0">
            <a:spAutoFit/>
          </a:bodyPr>
          <a:lstStyle/>
          <a:p>
            <a:r>
              <a:rPr lang="es-MX" sz="500" b="1" dirty="0">
                <a:solidFill>
                  <a:schemeClr val="bg1"/>
                </a:solidFill>
              </a:rPr>
              <a:t>ISSSTE / FOVISSSTE</a:t>
            </a:r>
          </a:p>
        </p:txBody>
      </p:sp>
      <p:sp>
        <p:nvSpPr>
          <p:cNvPr id="39" name="TextBox 41">
            <a:extLst>
              <a:ext uri="{FF2B5EF4-FFF2-40B4-BE49-F238E27FC236}">
                <a16:creationId xmlns:a16="http://schemas.microsoft.com/office/drawing/2014/main" xmlns="" id="{2A78E2AD-AE2B-1843-91DF-B45549CBDB84}"/>
              </a:ext>
            </a:extLst>
          </p:cNvPr>
          <p:cNvSpPr txBox="1"/>
          <p:nvPr/>
        </p:nvSpPr>
        <p:spPr>
          <a:xfrm>
            <a:off x="4834816" y="2782048"/>
            <a:ext cx="1240497" cy="169277"/>
          </a:xfrm>
          <a:prstGeom prst="rect">
            <a:avLst/>
          </a:prstGeom>
          <a:noFill/>
        </p:spPr>
        <p:txBody>
          <a:bodyPr wrap="square" rtlCol="0">
            <a:spAutoFit/>
          </a:bodyPr>
          <a:lstStyle/>
          <a:p>
            <a:r>
              <a:rPr lang="es-MX" sz="500" b="1" dirty="0">
                <a:solidFill>
                  <a:schemeClr val="bg1"/>
                </a:solidFill>
              </a:rPr>
              <a:t>ISSEMYM / INFONACOT (</a:t>
            </a:r>
            <a:r>
              <a:rPr lang="es-MX" sz="500" b="1" dirty="0" err="1">
                <a:solidFill>
                  <a:schemeClr val="bg1"/>
                </a:solidFill>
              </a:rPr>
              <a:t>aditional</a:t>
            </a:r>
            <a:r>
              <a:rPr lang="es-MX" sz="500" b="1" dirty="0">
                <a:solidFill>
                  <a:schemeClr val="bg1"/>
                </a:solidFill>
              </a:rPr>
              <a:t>)</a:t>
            </a:r>
          </a:p>
        </p:txBody>
      </p:sp>
      <p:sp>
        <p:nvSpPr>
          <p:cNvPr id="40" name="Right Brace 42">
            <a:extLst>
              <a:ext uri="{FF2B5EF4-FFF2-40B4-BE49-F238E27FC236}">
                <a16:creationId xmlns:a16="http://schemas.microsoft.com/office/drawing/2014/main" xmlns="" id="{D9E87106-B73C-8D44-86DE-D2A52DFF4F23}"/>
              </a:ext>
            </a:extLst>
          </p:cNvPr>
          <p:cNvSpPr/>
          <p:nvPr/>
        </p:nvSpPr>
        <p:spPr>
          <a:xfrm>
            <a:off x="7310535" y="1887819"/>
            <a:ext cx="228347" cy="1044513"/>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200"/>
          </a:p>
        </p:txBody>
      </p:sp>
      <p:sp>
        <p:nvSpPr>
          <p:cNvPr id="41" name="TextBox 43">
            <a:extLst>
              <a:ext uri="{FF2B5EF4-FFF2-40B4-BE49-F238E27FC236}">
                <a16:creationId xmlns:a16="http://schemas.microsoft.com/office/drawing/2014/main" xmlns="" id="{3FA7EB29-98F1-9B4C-98D9-DF9249AE0AB3}"/>
              </a:ext>
            </a:extLst>
          </p:cNvPr>
          <p:cNvSpPr txBox="1"/>
          <p:nvPr/>
        </p:nvSpPr>
        <p:spPr>
          <a:xfrm>
            <a:off x="7538169" y="2234466"/>
            <a:ext cx="871851" cy="553998"/>
          </a:xfrm>
          <a:prstGeom prst="rect">
            <a:avLst/>
          </a:prstGeom>
          <a:noFill/>
        </p:spPr>
        <p:txBody>
          <a:bodyPr wrap="square" rtlCol="0">
            <a:spAutoFit/>
          </a:bodyPr>
          <a:lstStyle/>
          <a:p>
            <a:r>
              <a:rPr lang="es-US" sz="1000" b="1">
                <a:solidFill>
                  <a:schemeClr val="tx2"/>
                </a:solidFill>
              </a:rPr>
              <a:t>Integrating a diversity of stakeholders</a:t>
            </a:r>
            <a:endParaRPr lang="es-MX" sz="1000" b="1" dirty="0">
              <a:solidFill>
                <a:schemeClr val="tx2"/>
              </a:solidFill>
            </a:endParaRPr>
          </a:p>
        </p:txBody>
      </p:sp>
      <p:sp>
        <p:nvSpPr>
          <p:cNvPr id="42" name="Rectangle 49">
            <a:extLst>
              <a:ext uri="{FF2B5EF4-FFF2-40B4-BE49-F238E27FC236}">
                <a16:creationId xmlns:a16="http://schemas.microsoft.com/office/drawing/2014/main" xmlns="" id="{98A8875C-7F23-6341-95C1-261C579955AB}"/>
              </a:ext>
            </a:extLst>
          </p:cNvPr>
          <p:cNvSpPr/>
          <p:nvPr/>
        </p:nvSpPr>
        <p:spPr>
          <a:xfrm>
            <a:off x="897297" y="4516987"/>
            <a:ext cx="1019656" cy="136901"/>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b="1" dirty="0">
                <a:solidFill>
                  <a:schemeClr val="bg1"/>
                </a:solidFill>
              </a:rPr>
              <a:t>IMSS </a:t>
            </a:r>
            <a:r>
              <a:rPr lang="es-MX" sz="700" b="1" dirty="0" err="1">
                <a:solidFill>
                  <a:schemeClr val="bg1"/>
                </a:solidFill>
              </a:rPr>
              <a:t>reform</a:t>
            </a:r>
            <a:endParaRPr lang="es-MX" sz="700" b="1" dirty="0">
              <a:solidFill>
                <a:schemeClr val="bg1"/>
              </a:solidFill>
            </a:endParaRPr>
          </a:p>
        </p:txBody>
      </p:sp>
      <p:sp>
        <p:nvSpPr>
          <p:cNvPr id="43" name="Rectangle 53">
            <a:extLst>
              <a:ext uri="{FF2B5EF4-FFF2-40B4-BE49-F238E27FC236}">
                <a16:creationId xmlns:a16="http://schemas.microsoft.com/office/drawing/2014/main" xmlns="" id="{354CC73E-ACB8-7C45-8FF6-A9695CC9C02F}"/>
              </a:ext>
            </a:extLst>
          </p:cNvPr>
          <p:cNvSpPr/>
          <p:nvPr/>
        </p:nvSpPr>
        <p:spPr>
          <a:xfrm>
            <a:off x="3185258" y="4516987"/>
            <a:ext cx="1019656" cy="136901"/>
          </a:xfrm>
          <a:prstGeom prst="rect">
            <a:avLst/>
          </a:prstGeom>
          <a:solidFill>
            <a:schemeClr val="accent4">
              <a:lumMod val="75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b="1" dirty="0">
                <a:solidFill>
                  <a:schemeClr val="bg1"/>
                </a:solidFill>
              </a:rPr>
              <a:t>ISSSTE </a:t>
            </a:r>
            <a:r>
              <a:rPr lang="es-MX" sz="700" b="1" dirty="0" err="1">
                <a:solidFill>
                  <a:schemeClr val="bg1"/>
                </a:solidFill>
              </a:rPr>
              <a:t>reform</a:t>
            </a:r>
            <a:endParaRPr lang="es-MX" sz="700" b="1" dirty="0">
              <a:solidFill>
                <a:schemeClr val="bg1"/>
              </a:solidFill>
            </a:endParaRPr>
          </a:p>
        </p:txBody>
      </p:sp>
      <p:sp>
        <p:nvSpPr>
          <p:cNvPr id="44" name="TextBox 62">
            <a:extLst>
              <a:ext uri="{FF2B5EF4-FFF2-40B4-BE49-F238E27FC236}">
                <a16:creationId xmlns:a16="http://schemas.microsoft.com/office/drawing/2014/main" xmlns="" id="{BDDD23B3-DDC1-5542-866A-4AE10702EE41}"/>
              </a:ext>
            </a:extLst>
          </p:cNvPr>
          <p:cNvSpPr txBox="1"/>
          <p:nvPr/>
        </p:nvSpPr>
        <p:spPr>
          <a:xfrm>
            <a:off x="378071" y="2996113"/>
            <a:ext cx="1587284" cy="169277"/>
          </a:xfrm>
          <a:prstGeom prst="rect">
            <a:avLst/>
          </a:prstGeom>
          <a:noFill/>
        </p:spPr>
        <p:txBody>
          <a:bodyPr wrap="square" rtlCol="0">
            <a:spAutoFit/>
          </a:bodyPr>
          <a:lstStyle/>
          <a:p>
            <a:r>
              <a:rPr lang="es-MX" sz="500" b="1" dirty="0">
                <a:solidFill>
                  <a:schemeClr val="bg1"/>
                </a:solidFill>
              </a:rPr>
              <a:t>SAR </a:t>
            </a:r>
            <a:r>
              <a:rPr lang="es-MX" sz="500" b="1" dirty="0" err="1">
                <a:solidFill>
                  <a:schemeClr val="bg1"/>
                </a:solidFill>
              </a:rPr>
              <a:t>products</a:t>
            </a:r>
            <a:r>
              <a:rPr lang="es-MX" sz="500" b="1" dirty="0">
                <a:solidFill>
                  <a:schemeClr val="bg1"/>
                </a:solidFill>
              </a:rPr>
              <a:t>(</a:t>
            </a:r>
            <a:r>
              <a:rPr lang="es-MX" sz="500" b="1" dirty="0" err="1">
                <a:solidFill>
                  <a:schemeClr val="bg1"/>
                </a:solidFill>
              </a:rPr>
              <a:t>batch</a:t>
            </a:r>
            <a:r>
              <a:rPr lang="es-MX" sz="500" b="1" dirty="0">
                <a:solidFill>
                  <a:schemeClr val="bg1"/>
                </a:solidFill>
              </a:rPr>
              <a:t>)</a:t>
            </a:r>
          </a:p>
        </p:txBody>
      </p:sp>
      <p:sp>
        <p:nvSpPr>
          <p:cNvPr id="45" name="TextBox 64">
            <a:extLst>
              <a:ext uri="{FF2B5EF4-FFF2-40B4-BE49-F238E27FC236}">
                <a16:creationId xmlns:a16="http://schemas.microsoft.com/office/drawing/2014/main" xmlns="" id="{F7F00320-4DDE-A84A-AFB1-84D52BC8FEEA}"/>
              </a:ext>
            </a:extLst>
          </p:cNvPr>
          <p:cNvSpPr txBox="1"/>
          <p:nvPr/>
        </p:nvSpPr>
        <p:spPr>
          <a:xfrm>
            <a:off x="1407123" y="3141953"/>
            <a:ext cx="2500648" cy="169277"/>
          </a:xfrm>
          <a:prstGeom prst="rect">
            <a:avLst/>
          </a:prstGeom>
          <a:noFill/>
        </p:spPr>
        <p:txBody>
          <a:bodyPr wrap="square" rtlCol="0">
            <a:spAutoFit/>
          </a:bodyPr>
          <a:lstStyle/>
          <a:p>
            <a:r>
              <a:rPr lang="es-MX" sz="500" b="1" dirty="0" err="1">
                <a:solidFill>
                  <a:schemeClr val="bg1"/>
                </a:solidFill>
              </a:rPr>
              <a:t>Support</a:t>
            </a:r>
            <a:r>
              <a:rPr lang="es-MX" sz="500" b="1" dirty="0">
                <a:solidFill>
                  <a:schemeClr val="bg1"/>
                </a:solidFill>
              </a:rPr>
              <a:t> </a:t>
            </a:r>
            <a:r>
              <a:rPr lang="es-MX" sz="500" b="1" dirty="0" err="1">
                <a:solidFill>
                  <a:schemeClr val="bg1"/>
                </a:solidFill>
              </a:rPr>
              <a:t>tools</a:t>
            </a:r>
            <a:r>
              <a:rPr lang="es-MX" sz="500" b="1" dirty="0">
                <a:solidFill>
                  <a:schemeClr val="bg1"/>
                </a:solidFill>
              </a:rPr>
              <a:t> (SICI – INFOSAR)</a:t>
            </a:r>
          </a:p>
        </p:txBody>
      </p:sp>
      <p:sp>
        <p:nvSpPr>
          <p:cNvPr id="46" name="TextBox 66">
            <a:extLst>
              <a:ext uri="{FF2B5EF4-FFF2-40B4-BE49-F238E27FC236}">
                <a16:creationId xmlns:a16="http://schemas.microsoft.com/office/drawing/2014/main" xmlns="" id="{936669D1-8C16-DE47-81C7-5E5C6E7BE3A7}"/>
              </a:ext>
            </a:extLst>
          </p:cNvPr>
          <p:cNvSpPr txBox="1"/>
          <p:nvPr/>
        </p:nvSpPr>
        <p:spPr>
          <a:xfrm>
            <a:off x="2802916" y="3307787"/>
            <a:ext cx="1767161" cy="169277"/>
          </a:xfrm>
          <a:prstGeom prst="rect">
            <a:avLst/>
          </a:prstGeom>
          <a:noFill/>
        </p:spPr>
        <p:txBody>
          <a:bodyPr wrap="square" rtlCol="0">
            <a:spAutoFit/>
          </a:bodyPr>
          <a:lstStyle/>
          <a:p>
            <a:r>
              <a:rPr lang="es-MX" sz="500" b="1" dirty="0">
                <a:solidFill>
                  <a:schemeClr val="bg1"/>
                </a:solidFill>
              </a:rPr>
              <a:t>Internet </a:t>
            </a:r>
            <a:r>
              <a:rPr lang="es-MX" sz="500" b="1" dirty="0" err="1">
                <a:solidFill>
                  <a:schemeClr val="bg1"/>
                </a:solidFill>
              </a:rPr>
              <a:t>portals</a:t>
            </a:r>
            <a:r>
              <a:rPr lang="es-MX" sz="500" b="1" dirty="0">
                <a:solidFill>
                  <a:schemeClr val="bg1"/>
                </a:solidFill>
              </a:rPr>
              <a:t>/ SARTEL</a:t>
            </a:r>
          </a:p>
        </p:txBody>
      </p:sp>
      <p:sp>
        <p:nvSpPr>
          <p:cNvPr id="47" name="TextBox 68">
            <a:extLst>
              <a:ext uri="{FF2B5EF4-FFF2-40B4-BE49-F238E27FC236}">
                <a16:creationId xmlns:a16="http://schemas.microsoft.com/office/drawing/2014/main" xmlns="" id="{A86CFC23-9D0F-CF44-89FD-AC94710BDCFD}"/>
              </a:ext>
            </a:extLst>
          </p:cNvPr>
          <p:cNvSpPr txBox="1"/>
          <p:nvPr/>
        </p:nvSpPr>
        <p:spPr>
          <a:xfrm>
            <a:off x="4028576" y="3462990"/>
            <a:ext cx="1375456" cy="169277"/>
          </a:xfrm>
          <a:prstGeom prst="rect">
            <a:avLst/>
          </a:prstGeom>
          <a:noFill/>
        </p:spPr>
        <p:txBody>
          <a:bodyPr wrap="square" rtlCol="0">
            <a:spAutoFit/>
          </a:bodyPr>
          <a:lstStyle/>
          <a:p>
            <a:r>
              <a:rPr lang="es-MX" sz="500" b="1" dirty="0">
                <a:solidFill>
                  <a:schemeClr val="bg1"/>
                </a:solidFill>
              </a:rPr>
              <a:t>Online </a:t>
            </a:r>
            <a:r>
              <a:rPr lang="es-MX" sz="500" b="1" dirty="0" err="1">
                <a:solidFill>
                  <a:schemeClr val="bg1"/>
                </a:solidFill>
              </a:rPr>
              <a:t>services</a:t>
            </a:r>
            <a:endParaRPr lang="es-MX" sz="500" b="1" dirty="0">
              <a:solidFill>
                <a:schemeClr val="bg1"/>
              </a:solidFill>
            </a:endParaRPr>
          </a:p>
        </p:txBody>
      </p:sp>
      <p:sp>
        <p:nvSpPr>
          <p:cNvPr id="48" name="TextBox 70">
            <a:extLst>
              <a:ext uri="{FF2B5EF4-FFF2-40B4-BE49-F238E27FC236}">
                <a16:creationId xmlns:a16="http://schemas.microsoft.com/office/drawing/2014/main" xmlns="" id="{A013DFED-D84C-CF4B-9EFC-7263CA6861E4}"/>
              </a:ext>
            </a:extLst>
          </p:cNvPr>
          <p:cNvSpPr txBox="1"/>
          <p:nvPr/>
        </p:nvSpPr>
        <p:spPr>
          <a:xfrm>
            <a:off x="5153213" y="3611743"/>
            <a:ext cx="1282332" cy="169277"/>
          </a:xfrm>
          <a:prstGeom prst="rect">
            <a:avLst/>
          </a:prstGeom>
          <a:noFill/>
        </p:spPr>
        <p:txBody>
          <a:bodyPr wrap="square" rtlCol="0">
            <a:spAutoFit/>
          </a:bodyPr>
          <a:lstStyle/>
          <a:p>
            <a:r>
              <a:rPr lang="es-MX" sz="500" b="1" dirty="0" err="1">
                <a:solidFill>
                  <a:schemeClr val="bg1"/>
                </a:solidFill>
              </a:rPr>
              <a:t>Informational</a:t>
            </a:r>
            <a:r>
              <a:rPr lang="es-MX" sz="500" b="1" dirty="0">
                <a:solidFill>
                  <a:schemeClr val="bg1"/>
                </a:solidFill>
              </a:rPr>
              <a:t> </a:t>
            </a:r>
            <a:r>
              <a:rPr lang="es-MX" sz="500" b="1" dirty="0" err="1">
                <a:solidFill>
                  <a:schemeClr val="bg1"/>
                </a:solidFill>
              </a:rPr>
              <a:t>products</a:t>
            </a:r>
            <a:r>
              <a:rPr lang="es-MX" sz="500" b="1" dirty="0">
                <a:solidFill>
                  <a:schemeClr val="bg1"/>
                </a:solidFill>
              </a:rPr>
              <a:t>(BI)</a:t>
            </a:r>
          </a:p>
        </p:txBody>
      </p:sp>
      <p:sp>
        <p:nvSpPr>
          <p:cNvPr id="49" name="Right Brace 72">
            <a:extLst>
              <a:ext uri="{FF2B5EF4-FFF2-40B4-BE49-F238E27FC236}">
                <a16:creationId xmlns:a16="http://schemas.microsoft.com/office/drawing/2014/main" xmlns="" id="{5DE5700C-EF03-F444-91E2-3A1A9D73DFCC}"/>
              </a:ext>
            </a:extLst>
          </p:cNvPr>
          <p:cNvSpPr/>
          <p:nvPr/>
        </p:nvSpPr>
        <p:spPr>
          <a:xfrm>
            <a:off x="7310536" y="3006002"/>
            <a:ext cx="228347" cy="1195933"/>
          </a:xfrm>
          <a:prstGeom prst="rightBrace">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200"/>
          </a:p>
        </p:txBody>
      </p:sp>
      <p:sp>
        <p:nvSpPr>
          <p:cNvPr id="50" name="TextBox 73">
            <a:extLst>
              <a:ext uri="{FF2B5EF4-FFF2-40B4-BE49-F238E27FC236}">
                <a16:creationId xmlns:a16="http://schemas.microsoft.com/office/drawing/2014/main" xmlns="" id="{2E22F97B-C8B2-BC47-BB67-D1BA324A114B}"/>
              </a:ext>
            </a:extLst>
          </p:cNvPr>
          <p:cNvSpPr txBox="1"/>
          <p:nvPr/>
        </p:nvSpPr>
        <p:spPr>
          <a:xfrm>
            <a:off x="7538882" y="3271686"/>
            <a:ext cx="1201064" cy="553998"/>
          </a:xfrm>
          <a:prstGeom prst="rect">
            <a:avLst/>
          </a:prstGeom>
          <a:noFill/>
        </p:spPr>
        <p:txBody>
          <a:bodyPr wrap="square" rtlCol="0">
            <a:spAutoFit/>
          </a:bodyPr>
          <a:lstStyle/>
          <a:p>
            <a:r>
              <a:rPr lang="es-US" sz="1000" b="1">
                <a:solidFill>
                  <a:schemeClr val="tx2"/>
                </a:solidFill>
              </a:rPr>
              <a:t>Integrating a diversity of chanels and services</a:t>
            </a:r>
            <a:endParaRPr lang="es-MX" sz="1000" b="1" dirty="0">
              <a:solidFill>
                <a:schemeClr val="tx2"/>
              </a:solidFill>
            </a:endParaRPr>
          </a:p>
        </p:txBody>
      </p:sp>
      <p:sp>
        <p:nvSpPr>
          <p:cNvPr id="53" name="TextBox 83">
            <a:extLst>
              <a:ext uri="{FF2B5EF4-FFF2-40B4-BE49-F238E27FC236}">
                <a16:creationId xmlns:a16="http://schemas.microsoft.com/office/drawing/2014/main" xmlns="" id="{9D466346-DF18-C44C-A36C-66EE55057E9D}"/>
              </a:ext>
            </a:extLst>
          </p:cNvPr>
          <p:cNvSpPr txBox="1"/>
          <p:nvPr/>
        </p:nvSpPr>
        <p:spPr>
          <a:xfrm>
            <a:off x="875156" y="2027903"/>
            <a:ext cx="1428796" cy="169277"/>
          </a:xfrm>
          <a:prstGeom prst="rect">
            <a:avLst/>
          </a:prstGeom>
          <a:noFill/>
        </p:spPr>
        <p:txBody>
          <a:bodyPr wrap="square" rtlCol="0">
            <a:spAutoFit/>
          </a:bodyPr>
          <a:lstStyle/>
          <a:p>
            <a:r>
              <a:rPr lang="es-MX" sz="500" b="1" dirty="0">
                <a:solidFill>
                  <a:schemeClr val="bg1"/>
                </a:solidFill>
              </a:rPr>
              <a:t>CONSAR / SHCP</a:t>
            </a:r>
          </a:p>
        </p:txBody>
      </p:sp>
      <p:sp>
        <p:nvSpPr>
          <p:cNvPr id="54" name="TextBox 85">
            <a:extLst>
              <a:ext uri="{FF2B5EF4-FFF2-40B4-BE49-F238E27FC236}">
                <a16:creationId xmlns:a16="http://schemas.microsoft.com/office/drawing/2014/main" xmlns="" id="{CADA1DC5-17E5-434E-9A37-E808607CEFAE}"/>
              </a:ext>
            </a:extLst>
          </p:cNvPr>
          <p:cNvSpPr txBox="1"/>
          <p:nvPr/>
        </p:nvSpPr>
        <p:spPr>
          <a:xfrm>
            <a:off x="3275223" y="2614440"/>
            <a:ext cx="2059025" cy="169277"/>
          </a:xfrm>
          <a:prstGeom prst="rect">
            <a:avLst/>
          </a:prstGeom>
          <a:noFill/>
        </p:spPr>
        <p:txBody>
          <a:bodyPr wrap="square" rtlCol="0">
            <a:spAutoFit/>
          </a:bodyPr>
          <a:lstStyle/>
          <a:p>
            <a:r>
              <a:rPr lang="es-MX" sz="500" b="1" dirty="0">
                <a:solidFill>
                  <a:schemeClr val="bg1"/>
                </a:solidFill>
              </a:rPr>
              <a:t>Portal </a:t>
            </a:r>
            <a:r>
              <a:rPr lang="es-MX" sz="500" b="1" dirty="0" err="1">
                <a:solidFill>
                  <a:schemeClr val="bg1"/>
                </a:solidFill>
              </a:rPr>
              <a:t>users</a:t>
            </a:r>
            <a:r>
              <a:rPr lang="es-MX" sz="500" b="1" dirty="0">
                <a:solidFill>
                  <a:schemeClr val="bg1"/>
                </a:solidFill>
              </a:rPr>
              <a:t> (SIRI, e-SAR, METI, SIAS) y SARTEL</a:t>
            </a:r>
          </a:p>
        </p:txBody>
      </p:sp>
      <p:sp>
        <p:nvSpPr>
          <p:cNvPr id="55" name="TextBox 56">
            <a:extLst>
              <a:ext uri="{FF2B5EF4-FFF2-40B4-BE49-F238E27FC236}">
                <a16:creationId xmlns:a16="http://schemas.microsoft.com/office/drawing/2014/main" xmlns="" id="{9CE2FAC5-9C89-8942-BABC-865203E8A1DD}"/>
              </a:ext>
            </a:extLst>
          </p:cNvPr>
          <p:cNvSpPr txBox="1"/>
          <p:nvPr/>
        </p:nvSpPr>
        <p:spPr>
          <a:xfrm>
            <a:off x="5437375" y="3789792"/>
            <a:ext cx="1660476" cy="184666"/>
          </a:xfrm>
          <a:prstGeom prst="rect">
            <a:avLst/>
          </a:prstGeom>
          <a:noFill/>
        </p:spPr>
        <p:txBody>
          <a:bodyPr wrap="square" rtlCol="0">
            <a:spAutoFit/>
          </a:bodyPr>
          <a:lstStyle/>
          <a:p>
            <a:r>
              <a:rPr lang="es-MX" sz="600" b="1" dirty="0" err="1">
                <a:solidFill>
                  <a:schemeClr val="bg1"/>
                </a:solidFill>
              </a:rPr>
              <a:t>Electronic</a:t>
            </a:r>
            <a:r>
              <a:rPr lang="es-MX" sz="600" b="1" dirty="0">
                <a:solidFill>
                  <a:schemeClr val="bg1"/>
                </a:solidFill>
              </a:rPr>
              <a:t> case files/ </a:t>
            </a:r>
            <a:r>
              <a:rPr lang="es-MX" sz="600" b="1" dirty="0" err="1">
                <a:solidFill>
                  <a:schemeClr val="bg1"/>
                </a:solidFill>
              </a:rPr>
              <a:t>Biometrics</a:t>
            </a:r>
            <a:endParaRPr lang="es-MX" sz="600" b="1" dirty="0">
              <a:solidFill>
                <a:schemeClr val="bg1"/>
              </a:solidFill>
            </a:endParaRPr>
          </a:p>
        </p:txBody>
      </p:sp>
      <p:sp>
        <p:nvSpPr>
          <p:cNvPr id="56" name="TextBox 56">
            <a:extLst>
              <a:ext uri="{FF2B5EF4-FFF2-40B4-BE49-F238E27FC236}">
                <a16:creationId xmlns:a16="http://schemas.microsoft.com/office/drawing/2014/main" xmlns="" id="{25A2A503-083A-2A4B-AF4D-4E267175D818}"/>
              </a:ext>
            </a:extLst>
          </p:cNvPr>
          <p:cNvSpPr txBox="1"/>
          <p:nvPr/>
        </p:nvSpPr>
        <p:spPr>
          <a:xfrm>
            <a:off x="397669" y="1203803"/>
            <a:ext cx="1002857" cy="169277"/>
          </a:xfrm>
          <a:prstGeom prst="rect">
            <a:avLst/>
          </a:prstGeom>
          <a:noFill/>
        </p:spPr>
        <p:txBody>
          <a:bodyPr wrap="square" rtlCol="0">
            <a:spAutoFit/>
          </a:bodyPr>
          <a:lstStyle/>
          <a:p>
            <a:r>
              <a:rPr lang="es-MX" sz="500" b="1" dirty="0">
                <a:solidFill>
                  <a:schemeClr val="bg1"/>
                </a:solidFill>
              </a:rPr>
              <a:t>SAR 92 IMSS - ISSSTE</a:t>
            </a:r>
          </a:p>
        </p:txBody>
      </p:sp>
      <p:sp>
        <p:nvSpPr>
          <p:cNvPr id="57" name="TextBox 59">
            <a:extLst>
              <a:ext uri="{FF2B5EF4-FFF2-40B4-BE49-F238E27FC236}">
                <a16:creationId xmlns:a16="http://schemas.microsoft.com/office/drawing/2014/main" xmlns="" id="{CA9D3A6C-60F4-0645-83F2-F68ADC838C5E}"/>
              </a:ext>
            </a:extLst>
          </p:cNvPr>
          <p:cNvSpPr txBox="1"/>
          <p:nvPr/>
        </p:nvSpPr>
        <p:spPr>
          <a:xfrm>
            <a:off x="5935838" y="922359"/>
            <a:ext cx="498855" cy="276999"/>
          </a:xfrm>
          <a:prstGeom prst="rect">
            <a:avLst/>
          </a:prstGeom>
          <a:noFill/>
        </p:spPr>
        <p:txBody>
          <a:bodyPr wrap="none" rtlCol="0">
            <a:spAutoFit/>
          </a:bodyPr>
          <a:lstStyle/>
          <a:p>
            <a:r>
              <a:rPr lang="es-MX" sz="1200" b="1" i="1" dirty="0">
                <a:solidFill>
                  <a:schemeClr val="tx2"/>
                </a:solidFill>
              </a:rPr>
              <a:t>2017</a:t>
            </a:r>
          </a:p>
        </p:txBody>
      </p:sp>
      <p:sp>
        <p:nvSpPr>
          <p:cNvPr id="58" name="TextBox 60">
            <a:extLst>
              <a:ext uri="{FF2B5EF4-FFF2-40B4-BE49-F238E27FC236}">
                <a16:creationId xmlns:a16="http://schemas.microsoft.com/office/drawing/2014/main" xmlns="" id="{C91410ED-56A0-DF46-872E-47F22CCA18F1}"/>
              </a:ext>
            </a:extLst>
          </p:cNvPr>
          <p:cNvSpPr txBox="1"/>
          <p:nvPr/>
        </p:nvSpPr>
        <p:spPr>
          <a:xfrm>
            <a:off x="6836072" y="925960"/>
            <a:ext cx="498855" cy="276999"/>
          </a:xfrm>
          <a:prstGeom prst="rect">
            <a:avLst/>
          </a:prstGeom>
          <a:noFill/>
        </p:spPr>
        <p:txBody>
          <a:bodyPr wrap="none" rtlCol="0">
            <a:spAutoFit/>
          </a:bodyPr>
          <a:lstStyle/>
          <a:p>
            <a:r>
              <a:rPr lang="es-MX" sz="1200" b="1" i="1" dirty="0">
                <a:solidFill>
                  <a:schemeClr val="tx2"/>
                </a:solidFill>
              </a:rPr>
              <a:t>2019</a:t>
            </a:r>
          </a:p>
        </p:txBody>
      </p:sp>
      <p:sp>
        <p:nvSpPr>
          <p:cNvPr id="59" name="Pentagon 55">
            <a:extLst>
              <a:ext uri="{FF2B5EF4-FFF2-40B4-BE49-F238E27FC236}">
                <a16:creationId xmlns:a16="http://schemas.microsoft.com/office/drawing/2014/main" xmlns="" id="{15520F32-6233-6843-BF3C-9F80C43DDA54}"/>
              </a:ext>
            </a:extLst>
          </p:cNvPr>
          <p:cNvSpPr/>
          <p:nvPr/>
        </p:nvSpPr>
        <p:spPr>
          <a:xfrm>
            <a:off x="6209896" y="3990528"/>
            <a:ext cx="1103596" cy="139610"/>
          </a:xfrm>
          <a:prstGeom prst="homePlat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600" b="1" dirty="0"/>
              <a:t>Mobile PFA</a:t>
            </a:r>
            <a:r>
              <a:rPr lang="es-MX" sz="600" b="1"/>
              <a:t>/ App’s</a:t>
            </a:r>
            <a:r>
              <a:rPr lang="es-US" sz="600" b="1"/>
              <a:t>. </a:t>
            </a:r>
            <a:endParaRPr lang="es-MX" sz="600" b="1" dirty="0"/>
          </a:p>
        </p:txBody>
      </p:sp>
      <p:sp>
        <p:nvSpPr>
          <p:cNvPr id="2" name="TextBox 73">
            <a:extLst>
              <a:ext uri="{FF2B5EF4-FFF2-40B4-BE49-F238E27FC236}">
                <a16:creationId xmlns:a16="http://schemas.microsoft.com/office/drawing/2014/main" xmlns="" id="{103397D6-6E2D-E245-B1D3-92F16AC00D32}"/>
              </a:ext>
            </a:extLst>
          </p:cNvPr>
          <p:cNvSpPr txBox="1"/>
          <p:nvPr/>
        </p:nvSpPr>
        <p:spPr>
          <a:xfrm>
            <a:off x="1383547" y="3797147"/>
            <a:ext cx="1201064" cy="400110"/>
          </a:xfrm>
          <a:prstGeom prst="rect">
            <a:avLst/>
          </a:prstGeom>
          <a:noFill/>
        </p:spPr>
        <p:txBody>
          <a:bodyPr wrap="square" rtlCol="0">
            <a:spAutoFit/>
          </a:bodyPr>
          <a:lstStyle/>
          <a:p>
            <a:r>
              <a:rPr lang="es-US" sz="1000" b="1">
                <a:solidFill>
                  <a:schemeClr val="tx2"/>
                </a:solidFill>
              </a:rPr>
              <a:t>PROCESAR begins operations</a:t>
            </a:r>
            <a:endParaRPr lang="es-MX" sz="1000" b="1" dirty="0">
              <a:solidFill>
                <a:schemeClr val="tx2"/>
              </a:solidFill>
            </a:endParaRPr>
          </a:p>
        </p:txBody>
      </p:sp>
    </p:spTree>
    <p:extLst>
      <p:ext uri="{BB962C8B-B14F-4D97-AF65-F5344CB8AC3E}">
        <p14:creationId xmlns:p14="http://schemas.microsoft.com/office/powerpoint/2010/main" val="154975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4FCCEC71-4EC6-8F40-8B64-30C7A364DA0D}"/>
              </a:ext>
            </a:extLst>
          </p:cNvPr>
          <p:cNvSpPr/>
          <p:nvPr/>
        </p:nvSpPr>
        <p:spPr>
          <a:xfrm>
            <a:off x="946298" y="4470991"/>
            <a:ext cx="1366283" cy="377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xmlns="" id="{6379B6E0-60E1-AE43-9087-CD2775F0078F}"/>
              </a:ext>
            </a:extLst>
          </p:cNvPr>
          <p:cNvSpPr txBox="1"/>
          <p:nvPr/>
        </p:nvSpPr>
        <p:spPr>
          <a:xfrm>
            <a:off x="47846" y="-58479"/>
            <a:ext cx="2742739" cy="646331"/>
          </a:xfrm>
          <a:prstGeom prst="rect">
            <a:avLst/>
          </a:prstGeom>
          <a:noFill/>
        </p:spPr>
        <p:txBody>
          <a:bodyPr wrap="none" rtlCol="0">
            <a:spAutoFit/>
          </a:bodyPr>
          <a:lstStyle/>
          <a:p>
            <a:r>
              <a:rPr lang="es-MX" sz="3600" b="1" dirty="0">
                <a:solidFill>
                  <a:schemeClr val="accent6"/>
                </a:solidFill>
              </a:rPr>
              <a:t>SAR </a:t>
            </a:r>
            <a:r>
              <a:rPr lang="es-MX" sz="3600" b="1" dirty="0" err="1">
                <a:solidFill>
                  <a:schemeClr val="accent6"/>
                </a:solidFill>
              </a:rPr>
              <a:t>situation</a:t>
            </a:r>
            <a:endParaRPr lang="es-MX" sz="3600" b="1" dirty="0">
              <a:solidFill>
                <a:schemeClr val="accent6"/>
              </a:solidFill>
            </a:endParaRPr>
          </a:p>
        </p:txBody>
      </p:sp>
      <p:pic>
        <p:nvPicPr>
          <p:cNvPr id="5" name="Imagen 4">
            <a:extLst>
              <a:ext uri="{FF2B5EF4-FFF2-40B4-BE49-F238E27FC236}">
                <a16:creationId xmlns:a16="http://schemas.microsoft.com/office/drawing/2014/main" xmlns="" id="{AC83B425-3646-BF4A-884B-99FA595AB043}"/>
              </a:ext>
            </a:extLst>
          </p:cNvPr>
          <p:cNvPicPr>
            <a:picLocks noChangeAspect="1"/>
          </p:cNvPicPr>
          <p:nvPr/>
        </p:nvPicPr>
        <p:blipFill>
          <a:blip r:embed="rId2"/>
          <a:stretch>
            <a:fillRect/>
          </a:stretch>
        </p:blipFill>
        <p:spPr>
          <a:xfrm>
            <a:off x="-67056" y="4214345"/>
            <a:ext cx="9326880" cy="930679"/>
          </a:xfrm>
          <a:prstGeom prst="rect">
            <a:avLst/>
          </a:prstGeom>
        </p:spPr>
      </p:pic>
      <p:sp>
        <p:nvSpPr>
          <p:cNvPr id="6" name="CuadroTexto 5">
            <a:extLst>
              <a:ext uri="{FF2B5EF4-FFF2-40B4-BE49-F238E27FC236}">
                <a16:creationId xmlns:a16="http://schemas.microsoft.com/office/drawing/2014/main" xmlns="" id="{12B04639-6798-F649-B1BA-5BD62AA605BD}"/>
              </a:ext>
            </a:extLst>
          </p:cNvPr>
          <p:cNvSpPr txBox="1"/>
          <p:nvPr/>
        </p:nvSpPr>
        <p:spPr>
          <a:xfrm>
            <a:off x="226982" y="600822"/>
            <a:ext cx="8917018" cy="3862596"/>
          </a:xfrm>
          <a:prstGeom prst="rect">
            <a:avLst/>
          </a:prstGeom>
          <a:noFill/>
        </p:spPr>
        <p:txBody>
          <a:bodyPr wrap="square" rtlCol="0">
            <a:spAutoFit/>
          </a:bodyPr>
          <a:lstStyle/>
          <a:p>
            <a:pPr>
              <a:spcAft>
                <a:spcPts val="600"/>
              </a:spcAft>
            </a:pPr>
            <a:r>
              <a:rPr lang="es-ES" sz="1400" b="1" dirty="0" err="1">
                <a:solidFill>
                  <a:schemeClr val="tx2"/>
                </a:solidFill>
              </a:rPr>
              <a:t>Nowadays</a:t>
            </a:r>
            <a:r>
              <a:rPr lang="es-ES" sz="1400" b="1" dirty="0">
                <a:solidFill>
                  <a:schemeClr val="tx2"/>
                </a:solidFill>
              </a:rPr>
              <a:t> </a:t>
            </a:r>
            <a:r>
              <a:rPr lang="es-ES" sz="1400" b="1" dirty="0" err="1">
                <a:solidFill>
                  <a:schemeClr val="tx2"/>
                </a:solidFill>
              </a:rPr>
              <a:t>the</a:t>
            </a:r>
            <a:r>
              <a:rPr lang="es-ES" sz="1400" b="1" dirty="0">
                <a:solidFill>
                  <a:schemeClr val="tx2"/>
                </a:solidFill>
              </a:rPr>
              <a:t> </a:t>
            </a:r>
            <a:r>
              <a:rPr lang="es-ES" sz="1400" b="1" dirty="0" err="1">
                <a:solidFill>
                  <a:schemeClr val="tx2"/>
                </a:solidFill>
              </a:rPr>
              <a:t>focus</a:t>
            </a:r>
            <a:r>
              <a:rPr lang="es-ES" sz="1400" b="1" dirty="0">
                <a:solidFill>
                  <a:schemeClr val="tx2"/>
                </a:solidFill>
              </a:rPr>
              <a:t> of </a:t>
            </a:r>
            <a:r>
              <a:rPr lang="es-ES" sz="1400" b="1" dirty="0" err="1">
                <a:solidFill>
                  <a:schemeClr val="tx2"/>
                </a:solidFill>
              </a:rPr>
              <a:t>Authority</a:t>
            </a:r>
            <a:r>
              <a:rPr lang="es-ES" sz="1400" b="1" dirty="0">
                <a:solidFill>
                  <a:schemeClr val="tx2"/>
                </a:solidFill>
              </a:rPr>
              <a:t> </a:t>
            </a:r>
            <a:r>
              <a:rPr lang="es-ES" sz="1400" b="1" dirty="0" err="1">
                <a:solidFill>
                  <a:schemeClr val="tx2"/>
                </a:solidFill>
              </a:rPr>
              <a:t>is</a:t>
            </a:r>
            <a:r>
              <a:rPr lang="es-ES" sz="1400" b="1" dirty="0">
                <a:solidFill>
                  <a:schemeClr val="tx2"/>
                </a:solidFill>
              </a:rPr>
              <a:t> </a:t>
            </a:r>
            <a:r>
              <a:rPr lang="es-ES" sz="1400" b="1" dirty="0" err="1">
                <a:solidFill>
                  <a:schemeClr val="tx2"/>
                </a:solidFill>
              </a:rPr>
              <a:t>located</a:t>
            </a:r>
            <a:r>
              <a:rPr lang="es-ES" sz="1400" b="1" dirty="0">
                <a:solidFill>
                  <a:schemeClr val="tx2"/>
                </a:solidFill>
              </a:rPr>
              <a:t> in </a:t>
            </a:r>
            <a:r>
              <a:rPr lang="es-ES" sz="1400" b="1" dirty="0" err="1">
                <a:solidFill>
                  <a:schemeClr val="tx2"/>
                </a:solidFill>
              </a:rPr>
              <a:t>the</a:t>
            </a:r>
            <a:r>
              <a:rPr lang="es-ES" sz="1400" b="1" dirty="0">
                <a:solidFill>
                  <a:schemeClr val="tx2"/>
                </a:solidFill>
              </a:rPr>
              <a:t> </a:t>
            </a:r>
            <a:r>
              <a:rPr lang="es-ES" sz="1400" b="1" dirty="0" err="1">
                <a:solidFill>
                  <a:schemeClr val="tx2"/>
                </a:solidFill>
              </a:rPr>
              <a:t>following</a:t>
            </a:r>
            <a:r>
              <a:rPr lang="es-ES" sz="1400" b="1" dirty="0">
                <a:solidFill>
                  <a:schemeClr val="tx2"/>
                </a:solidFill>
              </a:rPr>
              <a:t> </a:t>
            </a:r>
            <a:r>
              <a:rPr lang="es-ES" sz="1400" b="1" dirty="0" err="1">
                <a:solidFill>
                  <a:schemeClr val="tx2"/>
                </a:solidFill>
              </a:rPr>
              <a:t>aspects</a:t>
            </a:r>
            <a:r>
              <a:rPr lang="es-ES" sz="1400" b="1" dirty="0">
                <a:solidFill>
                  <a:schemeClr val="tx2"/>
                </a:solidFill>
              </a:rPr>
              <a:t>: </a:t>
            </a:r>
          </a:p>
          <a:p>
            <a:pPr lvl="1">
              <a:spcAft>
                <a:spcPts val="600"/>
              </a:spcAft>
              <a:buFont typeface="Wingdings" panose="05000000000000000000" pitchFamily="2" charset="2"/>
              <a:buChar char="ü"/>
            </a:pPr>
            <a:r>
              <a:rPr lang="es-ES" sz="1200">
                <a:solidFill>
                  <a:schemeClr val="tx2"/>
                </a:solidFill>
              </a:rPr>
              <a:t> Givin</a:t>
            </a:r>
            <a:r>
              <a:rPr lang="es-US" sz="1200">
                <a:solidFill>
                  <a:schemeClr val="tx2"/>
                </a:solidFill>
              </a:rPr>
              <a:t>g more security</a:t>
            </a:r>
            <a:r>
              <a:rPr lang="es-ES" sz="1200">
                <a:solidFill>
                  <a:schemeClr val="tx2"/>
                </a:solidFill>
              </a:rPr>
              <a:t> </a:t>
            </a:r>
            <a:r>
              <a:rPr lang="es-ES" sz="1200" dirty="0">
                <a:solidFill>
                  <a:schemeClr val="tx2"/>
                </a:solidFill>
              </a:rPr>
              <a:t>to </a:t>
            </a:r>
            <a:r>
              <a:rPr lang="es-ES" sz="1200" dirty="0" err="1">
                <a:solidFill>
                  <a:schemeClr val="tx2"/>
                </a:solidFill>
              </a:rPr>
              <a:t>the</a:t>
            </a:r>
            <a:r>
              <a:rPr lang="es-ES" sz="1200" dirty="0">
                <a:solidFill>
                  <a:schemeClr val="tx2"/>
                </a:solidFill>
              </a:rPr>
              <a:t> </a:t>
            </a:r>
            <a:r>
              <a:rPr lang="es-ES" sz="1200" err="1">
                <a:solidFill>
                  <a:schemeClr val="tx2"/>
                </a:solidFill>
              </a:rPr>
              <a:t>system</a:t>
            </a:r>
            <a:r>
              <a:rPr lang="es-ES" sz="1200">
                <a:solidFill>
                  <a:schemeClr val="tx2"/>
                </a:solidFill>
              </a:rPr>
              <a:t> through </a:t>
            </a:r>
            <a:r>
              <a:rPr lang="es-ES" sz="1200" dirty="0" err="1">
                <a:solidFill>
                  <a:schemeClr val="tx2"/>
                </a:solidFill>
              </a:rPr>
              <a:t>the</a:t>
            </a:r>
            <a:r>
              <a:rPr lang="es-ES" sz="1200" dirty="0">
                <a:solidFill>
                  <a:schemeClr val="tx2"/>
                </a:solidFill>
              </a:rPr>
              <a:t> </a:t>
            </a:r>
            <a:r>
              <a:rPr lang="es-ES" sz="1200" dirty="0" err="1">
                <a:solidFill>
                  <a:schemeClr val="tx2"/>
                </a:solidFill>
              </a:rPr>
              <a:t>strengthening</a:t>
            </a:r>
            <a:r>
              <a:rPr lang="es-ES" sz="1200" dirty="0">
                <a:solidFill>
                  <a:schemeClr val="tx2"/>
                </a:solidFill>
              </a:rPr>
              <a:t> of </a:t>
            </a:r>
            <a:r>
              <a:rPr lang="es-ES" sz="1200" dirty="0" err="1">
                <a:solidFill>
                  <a:schemeClr val="tx2"/>
                </a:solidFill>
              </a:rPr>
              <a:t>biometrics</a:t>
            </a:r>
            <a:r>
              <a:rPr lang="es-ES" sz="1200" dirty="0">
                <a:solidFill>
                  <a:schemeClr val="tx2"/>
                </a:solidFill>
              </a:rPr>
              <a:t>. </a:t>
            </a:r>
          </a:p>
          <a:p>
            <a:pPr lvl="1">
              <a:spcAft>
                <a:spcPts val="600"/>
              </a:spcAft>
              <a:buFont typeface="Wingdings" panose="05000000000000000000" pitchFamily="2" charset="2"/>
              <a:buChar char="ü"/>
            </a:pPr>
            <a:r>
              <a:rPr lang="es-ES" sz="1200" dirty="0">
                <a:solidFill>
                  <a:schemeClr val="tx2"/>
                </a:solidFill>
              </a:rPr>
              <a:t> </a:t>
            </a:r>
            <a:r>
              <a:rPr lang="es-ES" sz="1200" dirty="0" err="1">
                <a:solidFill>
                  <a:schemeClr val="tx2"/>
                </a:solidFill>
              </a:rPr>
              <a:t>Promoting</a:t>
            </a:r>
            <a:r>
              <a:rPr lang="es-ES" sz="1200" dirty="0">
                <a:solidFill>
                  <a:schemeClr val="tx2"/>
                </a:solidFill>
              </a:rPr>
              <a:t> </a:t>
            </a:r>
            <a:r>
              <a:rPr lang="es-ES" sz="1200" err="1">
                <a:solidFill>
                  <a:schemeClr val="tx2"/>
                </a:solidFill>
              </a:rPr>
              <a:t>self-management</a:t>
            </a:r>
            <a:r>
              <a:rPr lang="es-ES" sz="1200">
                <a:solidFill>
                  <a:schemeClr val="tx2"/>
                </a:solidFill>
              </a:rPr>
              <a:t> of </a:t>
            </a:r>
            <a:r>
              <a:rPr lang="es-ES" sz="1200" dirty="0" err="1">
                <a:solidFill>
                  <a:schemeClr val="tx2"/>
                </a:solidFill>
              </a:rPr>
              <a:t>the</a:t>
            </a:r>
            <a:r>
              <a:rPr lang="es-ES" sz="1200" dirty="0">
                <a:solidFill>
                  <a:schemeClr val="tx2"/>
                </a:solidFill>
              </a:rPr>
              <a:t> </a:t>
            </a:r>
            <a:r>
              <a:rPr lang="es-ES" sz="1200" dirty="0" err="1">
                <a:solidFill>
                  <a:schemeClr val="tx2"/>
                </a:solidFill>
              </a:rPr>
              <a:t>participants</a:t>
            </a:r>
            <a:r>
              <a:rPr lang="es-ES" sz="1200">
                <a:solidFill>
                  <a:schemeClr val="tx2"/>
                </a:solidFill>
              </a:rPr>
              <a:t>. </a:t>
            </a:r>
            <a:endParaRPr lang="es-US" sz="1200">
              <a:solidFill>
                <a:schemeClr val="tx2"/>
              </a:solidFill>
            </a:endParaRPr>
          </a:p>
          <a:p>
            <a:pPr lvl="1">
              <a:spcAft>
                <a:spcPts val="600"/>
              </a:spcAft>
              <a:buFont typeface="Wingdings" panose="05000000000000000000" pitchFamily="2" charset="2"/>
              <a:buChar char="ü"/>
            </a:pPr>
            <a:r>
              <a:rPr lang="es-US" sz="1200">
                <a:solidFill>
                  <a:schemeClr val="tx2"/>
                </a:solidFill>
              </a:rPr>
              <a:t>Increase the amount of voluntary savings</a:t>
            </a:r>
            <a:endParaRPr lang="es-ES" sz="1200" dirty="0">
              <a:solidFill>
                <a:schemeClr val="tx2"/>
              </a:solidFill>
            </a:endParaRPr>
          </a:p>
          <a:p>
            <a:pPr lvl="1">
              <a:spcAft>
                <a:spcPts val="600"/>
              </a:spcAft>
              <a:buFont typeface="Wingdings" panose="05000000000000000000" pitchFamily="2" charset="2"/>
              <a:buChar char="ü"/>
            </a:pPr>
            <a:r>
              <a:rPr lang="es-ES" sz="1200" dirty="0">
                <a:solidFill>
                  <a:schemeClr val="tx2"/>
                </a:solidFill>
              </a:rPr>
              <a:t> Fine-</a:t>
            </a:r>
            <a:r>
              <a:rPr lang="es-ES" sz="1200" dirty="0" err="1">
                <a:solidFill>
                  <a:schemeClr val="tx2"/>
                </a:solidFill>
              </a:rPr>
              <a:t>tuning</a:t>
            </a:r>
            <a:r>
              <a:rPr lang="es-ES" sz="1200" dirty="0">
                <a:solidFill>
                  <a:schemeClr val="tx2"/>
                </a:solidFill>
              </a:rPr>
              <a:t> </a:t>
            </a:r>
            <a:r>
              <a:rPr lang="es-ES" sz="1200" dirty="0" err="1">
                <a:solidFill>
                  <a:schemeClr val="tx2"/>
                </a:solidFill>
              </a:rPr>
              <a:t>the</a:t>
            </a:r>
            <a:r>
              <a:rPr lang="es-ES" sz="1200" dirty="0">
                <a:solidFill>
                  <a:schemeClr val="tx2"/>
                </a:solidFill>
              </a:rPr>
              <a:t> </a:t>
            </a:r>
            <a:r>
              <a:rPr lang="es-ES" sz="1200" dirty="0" err="1">
                <a:solidFill>
                  <a:schemeClr val="tx2"/>
                </a:solidFill>
              </a:rPr>
              <a:t>procedures</a:t>
            </a:r>
            <a:r>
              <a:rPr lang="es-ES" sz="1200" dirty="0">
                <a:solidFill>
                  <a:schemeClr val="tx2"/>
                </a:solidFill>
              </a:rPr>
              <a:t> of </a:t>
            </a:r>
            <a:r>
              <a:rPr lang="es-ES" sz="1200" dirty="0" err="1">
                <a:solidFill>
                  <a:schemeClr val="tx2"/>
                </a:solidFill>
              </a:rPr>
              <a:t>resource</a:t>
            </a:r>
            <a:r>
              <a:rPr lang="es-ES" sz="1200" dirty="0">
                <a:solidFill>
                  <a:schemeClr val="tx2"/>
                </a:solidFill>
              </a:rPr>
              <a:t> </a:t>
            </a:r>
            <a:r>
              <a:rPr lang="es-ES" sz="1200" dirty="0" err="1">
                <a:solidFill>
                  <a:schemeClr val="tx2"/>
                </a:solidFill>
              </a:rPr>
              <a:t>withdrawal</a:t>
            </a:r>
            <a:r>
              <a:rPr lang="es-ES" sz="1200" dirty="0">
                <a:solidFill>
                  <a:schemeClr val="tx2"/>
                </a:solidFill>
              </a:rPr>
              <a:t>.</a:t>
            </a:r>
          </a:p>
          <a:p>
            <a:pPr>
              <a:lnSpc>
                <a:spcPct val="150000"/>
              </a:lnSpc>
              <a:spcAft>
                <a:spcPts val="600"/>
              </a:spcAft>
            </a:pPr>
            <a:r>
              <a:rPr lang="es-ES" sz="1400" b="1" dirty="0" err="1">
                <a:solidFill>
                  <a:schemeClr val="tx2"/>
                </a:solidFill>
              </a:rPr>
              <a:t>On</a:t>
            </a:r>
            <a:r>
              <a:rPr lang="es-ES" sz="1400" b="1" dirty="0">
                <a:solidFill>
                  <a:schemeClr val="tx2"/>
                </a:solidFill>
              </a:rPr>
              <a:t> </a:t>
            </a:r>
            <a:r>
              <a:rPr lang="es-ES" sz="1400" b="1" dirty="0" err="1">
                <a:solidFill>
                  <a:schemeClr val="tx2"/>
                </a:solidFill>
              </a:rPr>
              <a:t>the</a:t>
            </a:r>
            <a:r>
              <a:rPr lang="es-ES" sz="1400" b="1" dirty="0">
                <a:solidFill>
                  <a:schemeClr val="tx2"/>
                </a:solidFill>
              </a:rPr>
              <a:t> </a:t>
            </a:r>
            <a:r>
              <a:rPr lang="es-ES" sz="1400" b="1" dirty="0" err="1">
                <a:solidFill>
                  <a:schemeClr val="tx2"/>
                </a:solidFill>
              </a:rPr>
              <a:t>other</a:t>
            </a:r>
            <a:r>
              <a:rPr lang="es-ES" sz="1400" b="1" dirty="0">
                <a:solidFill>
                  <a:schemeClr val="tx2"/>
                </a:solidFill>
              </a:rPr>
              <a:t> </a:t>
            </a:r>
            <a:r>
              <a:rPr lang="es-ES" sz="1400" b="1" dirty="0" err="1">
                <a:solidFill>
                  <a:schemeClr val="tx2"/>
                </a:solidFill>
              </a:rPr>
              <a:t>hand</a:t>
            </a:r>
            <a:r>
              <a:rPr lang="es-ES" sz="1400" b="1" dirty="0">
                <a:solidFill>
                  <a:schemeClr val="tx2"/>
                </a:solidFill>
              </a:rPr>
              <a:t>, </a:t>
            </a:r>
            <a:r>
              <a:rPr lang="es-ES" sz="1400" b="1" dirty="0" err="1">
                <a:solidFill>
                  <a:schemeClr val="tx2"/>
                </a:solidFill>
              </a:rPr>
              <a:t>the</a:t>
            </a:r>
            <a:r>
              <a:rPr lang="es-ES" sz="1400" b="1" dirty="0">
                <a:solidFill>
                  <a:schemeClr val="tx2"/>
                </a:solidFill>
              </a:rPr>
              <a:t> </a:t>
            </a:r>
            <a:r>
              <a:rPr lang="es-ES" sz="1400" b="1" dirty="0" err="1">
                <a:solidFill>
                  <a:schemeClr val="tx2"/>
                </a:solidFill>
              </a:rPr>
              <a:t>PFAs</a:t>
            </a:r>
            <a:r>
              <a:rPr lang="es-ES" sz="1400" b="1" dirty="0">
                <a:solidFill>
                  <a:schemeClr val="tx2"/>
                </a:solidFill>
              </a:rPr>
              <a:t> are </a:t>
            </a:r>
            <a:r>
              <a:rPr lang="es-ES" sz="1400" b="1" dirty="0" err="1">
                <a:solidFill>
                  <a:schemeClr val="tx2"/>
                </a:solidFill>
              </a:rPr>
              <a:t>interested</a:t>
            </a:r>
            <a:r>
              <a:rPr lang="es-ES" sz="1400" b="1" dirty="0">
                <a:solidFill>
                  <a:schemeClr val="tx2"/>
                </a:solidFill>
              </a:rPr>
              <a:t> in:</a:t>
            </a:r>
          </a:p>
          <a:p>
            <a:pPr lvl="1">
              <a:spcAft>
                <a:spcPts val="600"/>
              </a:spcAft>
              <a:buFont typeface="Wingdings" panose="05000000000000000000" pitchFamily="2" charset="2"/>
              <a:buChar char="ü"/>
            </a:pPr>
            <a:r>
              <a:rPr lang="es-ES" sz="1200" dirty="0">
                <a:solidFill>
                  <a:schemeClr val="tx2"/>
                </a:solidFill>
              </a:rPr>
              <a:t> </a:t>
            </a:r>
            <a:r>
              <a:rPr lang="es-ES" sz="1200" dirty="0" err="1">
                <a:solidFill>
                  <a:schemeClr val="tx2"/>
                </a:solidFill>
              </a:rPr>
              <a:t>Being</a:t>
            </a:r>
            <a:r>
              <a:rPr lang="es-ES" sz="1200" dirty="0">
                <a:solidFill>
                  <a:schemeClr val="tx2"/>
                </a:solidFill>
              </a:rPr>
              <a:t> more </a:t>
            </a:r>
            <a:r>
              <a:rPr lang="es-ES" sz="1200" dirty="0" err="1">
                <a:solidFill>
                  <a:schemeClr val="tx2"/>
                </a:solidFill>
              </a:rPr>
              <a:t>efficient</a:t>
            </a:r>
            <a:r>
              <a:rPr lang="es-ES" sz="1200" dirty="0">
                <a:solidFill>
                  <a:schemeClr val="tx2"/>
                </a:solidFill>
              </a:rPr>
              <a:t> </a:t>
            </a:r>
            <a:r>
              <a:rPr lang="es-ES" sz="1200">
                <a:solidFill>
                  <a:schemeClr val="tx2"/>
                </a:solidFill>
              </a:rPr>
              <a:t>in t</a:t>
            </a:r>
            <a:r>
              <a:rPr lang="es-US" sz="1200">
                <a:solidFill>
                  <a:schemeClr val="tx2"/>
                </a:solidFill>
              </a:rPr>
              <a:t>heir operational processes, lowering costs</a:t>
            </a:r>
            <a:endParaRPr lang="es-ES" sz="1200" dirty="0">
              <a:solidFill>
                <a:schemeClr val="tx2"/>
              </a:solidFill>
            </a:endParaRPr>
          </a:p>
          <a:p>
            <a:pPr lvl="1">
              <a:spcAft>
                <a:spcPts val="600"/>
              </a:spcAft>
              <a:buFont typeface="Wingdings" panose="05000000000000000000" pitchFamily="2" charset="2"/>
              <a:buChar char="ü"/>
            </a:pPr>
            <a:r>
              <a:rPr lang="es-ES" sz="1200" dirty="0">
                <a:solidFill>
                  <a:schemeClr val="tx2"/>
                </a:solidFill>
              </a:rPr>
              <a:t> </a:t>
            </a:r>
            <a:r>
              <a:rPr lang="es-ES" sz="1200" dirty="0" err="1">
                <a:solidFill>
                  <a:schemeClr val="tx2"/>
                </a:solidFill>
              </a:rPr>
              <a:t>Consolidation</a:t>
            </a:r>
            <a:r>
              <a:rPr lang="es-ES" sz="1200" dirty="0">
                <a:solidFill>
                  <a:schemeClr val="tx2"/>
                </a:solidFill>
              </a:rPr>
              <a:t> of </a:t>
            </a:r>
            <a:r>
              <a:rPr lang="es-ES" sz="1200" dirty="0" err="1">
                <a:solidFill>
                  <a:schemeClr val="tx2"/>
                </a:solidFill>
              </a:rPr>
              <a:t>it´s</a:t>
            </a:r>
            <a:r>
              <a:rPr lang="es-ES" sz="1200" dirty="0">
                <a:solidFill>
                  <a:schemeClr val="tx2"/>
                </a:solidFill>
              </a:rPr>
              <a:t> </a:t>
            </a:r>
            <a:r>
              <a:rPr lang="es-ES" sz="1200" err="1">
                <a:solidFill>
                  <a:schemeClr val="tx2"/>
                </a:solidFill>
              </a:rPr>
              <a:t>market</a:t>
            </a:r>
            <a:r>
              <a:rPr lang="es-ES" sz="1200">
                <a:solidFill>
                  <a:schemeClr val="tx2"/>
                </a:solidFill>
              </a:rPr>
              <a:t> efficiency</a:t>
            </a:r>
            <a:r>
              <a:rPr lang="es-US" sz="1200">
                <a:solidFill>
                  <a:schemeClr val="tx2"/>
                </a:solidFill>
              </a:rPr>
              <a:t> and focus in services at the front.</a:t>
            </a:r>
            <a:endParaRPr lang="es-ES" sz="1200" dirty="0">
              <a:solidFill>
                <a:schemeClr val="tx2"/>
              </a:solidFill>
            </a:endParaRPr>
          </a:p>
          <a:p>
            <a:pPr>
              <a:lnSpc>
                <a:spcPct val="150000"/>
              </a:lnSpc>
              <a:spcAft>
                <a:spcPts val="600"/>
              </a:spcAft>
            </a:pPr>
            <a:r>
              <a:rPr lang="es-ES" sz="1400" b="1" dirty="0" err="1">
                <a:solidFill>
                  <a:schemeClr val="tx2"/>
                </a:solidFill>
              </a:rPr>
              <a:t>The</a:t>
            </a:r>
            <a:r>
              <a:rPr lang="es-ES" sz="1400" b="1" dirty="0">
                <a:solidFill>
                  <a:schemeClr val="tx2"/>
                </a:solidFill>
              </a:rPr>
              <a:t> agenda </a:t>
            </a:r>
            <a:r>
              <a:rPr lang="es-ES" sz="1400" b="1" dirty="0" err="1">
                <a:solidFill>
                  <a:schemeClr val="tx2"/>
                </a:solidFill>
              </a:rPr>
              <a:t>for</a:t>
            </a:r>
            <a:r>
              <a:rPr lang="es-ES" sz="1400" b="1" dirty="0">
                <a:solidFill>
                  <a:schemeClr val="tx2"/>
                </a:solidFill>
              </a:rPr>
              <a:t> Social Security </a:t>
            </a:r>
            <a:r>
              <a:rPr lang="es-ES" sz="1400" b="1">
                <a:solidFill>
                  <a:schemeClr val="tx2"/>
                </a:solidFill>
              </a:rPr>
              <a:t>and </a:t>
            </a:r>
            <a:r>
              <a:rPr lang="es-US" sz="1400" b="1">
                <a:solidFill>
                  <a:schemeClr val="tx2"/>
                </a:solidFill>
              </a:rPr>
              <a:t>Social Housing</a:t>
            </a:r>
            <a:r>
              <a:rPr lang="es-ES" sz="1400" b="1">
                <a:solidFill>
                  <a:schemeClr val="tx2"/>
                </a:solidFill>
              </a:rPr>
              <a:t> </a:t>
            </a:r>
            <a:r>
              <a:rPr lang="es-ES" sz="1400" b="1" dirty="0" err="1">
                <a:solidFill>
                  <a:schemeClr val="tx2"/>
                </a:solidFill>
              </a:rPr>
              <a:t>is</a:t>
            </a:r>
            <a:r>
              <a:rPr lang="es-ES" sz="1400" b="1" dirty="0">
                <a:solidFill>
                  <a:schemeClr val="tx2"/>
                </a:solidFill>
              </a:rPr>
              <a:t> more </a:t>
            </a:r>
            <a:r>
              <a:rPr lang="es-ES" sz="1400" b="1" dirty="0" err="1">
                <a:solidFill>
                  <a:schemeClr val="tx2"/>
                </a:solidFill>
              </a:rPr>
              <a:t>varied</a:t>
            </a:r>
            <a:r>
              <a:rPr lang="es-ES" sz="1400" b="1" dirty="0">
                <a:solidFill>
                  <a:schemeClr val="tx2"/>
                </a:solidFill>
              </a:rPr>
              <a:t>:</a:t>
            </a:r>
          </a:p>
          <a:p>
            <a:pPr lvl="1">
              <a:spcAft>
                <a:spcPts val="600"/>
              </a:spcAft>
              <a:buFont typeface="Wingdings" panose="05000000000000000000" pitchFamily="2" charset="2"/>
              <a:buChar char="ü"/>
            </a:pPr>
            <a:r>
              <a:rPr lang="es-ES" sz="1200" dirty="0">
                <a:solidFill>
                  <a:schemeClr val="tx2"/>
                </a:solidFill>
              </a:rPr>
              <a:t> </a:t>
            </a:r>
            <a:r>
              <a:rPr lang="es-ES" sz="1200" dirty="0" err="1">
                <a:solidFill>
                  <a:schemeClr val="tx2"/>
                </a:solidFill>
              </a:rPr>
              <a:t>Example</a:t>
            </a:r>
            <a:r>
              <a:rPr lang="es-ES" sz="1200" dirty="0">
                <a:solidFill>
                  <a:schemeClr val="tx2"/>
                </a:solidFill>
              </a:rPr>
              <a:t>: </a:t>
            </a:r>
            <a:r>
              <a:rPr lang="es-ES" sz="1200" dirty="0" err="1">
                <a:solidFill>
                  <a:schemeClr val="tx2"/>
                </a:solidFill>
              </a:rPr>
              <a:t>Housing</a:t>
            </a:r>
            <a:r>
              <a:rPr lang="es-ES" sz="1200" dirty="0">
                <a:solidFill>
                  <a:schemeClr val="tx2"/>
                </a:solidFill>
              </a:rPr>
              <a:t> </a:t>
            </a:r>
            <a:r>
              <a:rPr lang="es-ES" sz="1200" dirty="0" err="1">
                <a:solidFill>
                  <a:schemeClr val="tx2"/>
                </a:solidFill>
              </a:rPr>
              <a:t>portability</a:t>
            </a:r>
            <a:r>
              <a:rPr lang="es-ES" sz="1200">
                <a:solidFill>
                  <a:schemeClr val="tx2"/>
                </a:solidFill>
              </a:rPr>
              <a:t>: </a:t>
            </a:r>
            <a:r>
              <a:rPr lang="es-US" sz="1200">
                <a:solidFill>
                  <a:schemeClr val="tx2"/>
                </a:solidFill>
              </a:rPr>
              <a:t>private-publicc</a:t>
            </a:r>
            <a:r>
              <a:rPr lang="es-ES" sz="1200">
                <a:solidFill>
                  <a:schemeClr val="tx2"/>
                </a:solidFill>
              </a:rPr>
              <a:t>.</a:t>
            </a:r>
            <a:endParaRPr lang="es-ES" sz="1200" dirty="0">
              <a:solidFill>
                <a:schemeClr val="tx2"/>
              </a:solidFill>
            </a:endParaRPr>
          </a:p>
          <a:p>
            <a:pPr>
              <a:lnSpc>
                <a:spcPct val="150000"/>
              </a:lnSpc>
              <a:spcAft>
                <a:spcPts val="600"/>
              </a:spcAft>
            </a:pPr>
            <a:r>
              <a:rPr lang="es-ES" sz="1400" b="1" dirty="0">
                <a:solidFill>
                  <a:schemeClr val="tx2"/>
                </a:solidFill>
              </a:rPr>
              <a:t>And </a:t>
            </a:r>
            <a:r>
              <a:rPr lang="es-ES" sz="1400" b="1">
                <a:solidFill>
                  <a:schemeClr val="tx2"/>
                </a:solidFill>
              </a:rPr>
              <a:t>in P</a:t>
            </a:r>
            <a:r>
              <a:rPr lang="es-US" sz="1400" b="1">
                <a:solidFill>
                  <a:schemeClr val="tx2"/>
                </a:solidFill>
              </a:rPr>
              <a:t>ROCESAR</a:t>
            </a:r>
            <a:r>
              <a:rPr lang="es-ES" sz="1400" b="1">
                <a:solidFill>
                  <a:schemeClr val="tx2"/>
                </a:solidFill>
              </a:rPr>
              <a:t> </a:t>
            </a:r>
            <a:r>
              <a:rPr lang="es-ES" sz="1400" b="1" dirty="0" err="1">
                <a:solidFill>
                  <a:schemeClr val="tx2"/>
                </a:solidFill>
              </a:rPr>
              <a:t>we</a:t>
            </a:r>
            <a:r>
              <a:rPr lang="es-ES" sz="1400" b="1" dirty="0">
                <a:solidFill>
                  <a:schemeClr val="tx2"/>
                </a:solidFill>
              </a:rPr>
              <a:t> </a:t>
            </a:r>
            <a:r>
              <a:rPr lang="es-ES" sz="1400" b="1">
                <a:solidFill>
                  <a:schemeClr val="tx2"/>
                </a:solidFill>
              </a:rPr>
              <a:t>are </a:t>
            </a:r>
            <a:r>
              <a:rPr lang="es-US" sz="1400" b="1">
                <a:solidFill>
                  <a:schemeClr val="tx2"/>
                </a:solidFill>
              </a:rPr>
              <a:t>commited</a:t>
            </a:r>
            <a:r>
              <a:rPr lang="es-ES" sz="1400" b="1">
                <a:solidFill>
                  <a:schemeClr val="tx2"/>
                </a:solidFill>
              </a:rPr>
              <a:t> </a:t>
            </a:r>
            <a:r>
              <a:rPr lang="es-ES" sz="1400" b="1" dirty="0" err="1">
                <a:solidFill>
                  <a:schemeClr val="tx2"/>
                </a:solidFill>
              </a:rPr>
              <a:t>with</a:t>
            </a:r>
            <a:r>
              <a:rPr lang="es-ES" sz="1400" b="1" dirty="0">
                <a:solidFill>
                  <a:schemeClr val="tx2"/>
                </a:solidFill>
              </a:rPr>
              <a:t>:</a:t>
            </a:r>
          </a:p>
          <a:p>
            <a:pPr lvl="1">
              <a:spcAft>
                <a:spcPts val="600"/>
              </a:spcAft>
              <a:buFont typeface="Wingdings" panose="05000000000000000000" pitchFamily="2" charset="2"/>
              <a:buChar char="ü"/>
            </a:pPr>
            <a:r>
              <a:rPr lang="es-ES" sz="1200" dirty="0">
                <a:solidFill>
                  <a:schemeClr val="tx2"/>
                </a:solidFill>
              </a:rPr>
              <a:t> </a:t>
            </a:r>
            <a:r>
              <a:rPr lang="es-ES" sz="1200" dirty="0" err="1">
                <a:solidFill>
                  <a:schemeClr val="tx2"/>
                </a:solidFill>
              </a:rPr>
              <a:t>Elevating</a:t>
            </a:r>
            <a:r>
              <a:rPr lang="es-ES" sz="1200" dirty="0">
                <a:solidFill>
                  <a:schemeClr val="tx2"/>
                </a:solidFill>
              </a:rPr>
              <a:t> </a:t>
            </a:r>
            <a:r>
              <a:rPr lang="es-ES" sz="1200" dirty="0" err="1">
                <a:solidFill>
                  <a:schemeClr val="tx2"/>
                </a:solidFill>
              </a:rPr>
              <a:t>the</a:t>
            </a:r>
            <a:r>
              <a:rPr lang="es-ES" sz="1200" dirty="0">
                <a:solidFill>
                  <a:schemeClr val="tx2"/>
                </a:solidFill>
              </a:rPr>
              <a:t> </a:t>
            </a:r>
            <a:r>
              <a:rPr lang="es-ES" sz="1200" dirty="0" err="1">
                <a:solidFill>
                  <a:schemeClr val="tx2"/>
                </a:solidFill>
              </a:rPr>
              <a:t>quality</a:t>
            </a:r>
            <a:r>
              <a:rPr lang="es-ES" sz="1200" dirty="0">
                <a:solidFill>
                  <a:schemeClr val="tx2"/>
                </a:solidFill>
              </a:rPr>
              <a:t> of </a:t>
            </a:r>
            <a:r>
              <a:rPr lang="es-ES" sz="1200" dirty="0" err="1">
                <a:solidFill>
                  <a:schemeClr val="tx2"/>
                </a:solidFill>
              </a:rPr>
              <a:t>our</a:t>
            </a:r>
            <a:r>
              <a:rPr lang="es-ES" sz="1200" dirty="0">
                <a:solidFill>
                  <a:schemeClr val="tx2"/>
                </a:solidFill>
              </a:rPr>
              <a:t> </a:t>
            </a:r>
            <a:r>
              <a:rPr lang="es-ES" sz="1200" dirty="0" err="1">
                <a:solidFill>
                  <a:schemeClr val="tx2"/>
                </a:solidFill>
              </a:rPr>
              <a:t>services</a:t>
            </a:r>
            <a:r>
              <a:rPr lang="es-ES" sz="1200" dirty="0">
                <a:solidFill>
                  <a:schemeClr val="tx2"/>
                </a:solidFill>
              </a:rPr>
              <a:t>.</a:t>
            </a:r>
          </a:p>
          <a:p>
            <a:pPr lvl="1">
              <a:spcAft>
                <a:spcPts val="600"/>
              </a:spcAft>
              <a:buFont typeface="Wingdings" panose="05000000000000000000" pitchFamily="2" charset="2"/>
              <a:buChar char="ü"/>
            </a:pPr>
            <a:r>
              <a:rPr lang="es-ES" sz="1200" dirty="0">
                <a:solidFill>
                  <a:schemeClr val="tx2"/>
                </a:solidFill>
              </a:rPr>
              <a:t> </a:t>
            </a:r>
            <a:r>
              <a:rPr lang="es-ES" sz="1200" dirty="0" err="1">
                <a:solidFill>
                  <a:schemeClr val="tx2"/>
                </a:solidFill>
              </a:rPr>
              <a:t>Increasing</a:t>
            </a:r>
            <a:r>
              <a:rPr lang="es-ES" sz="1200" dirty="0">
                <a:solidFill>
                  <a:schemeClr val="tx2"/>
                </a:solidFill>
              </a:rPr>
              <a:t> </a:t>
            </a:r>
            <a:r>
              <a:rPr lang="es-ES" sz="1200" dirty="0" err="1">
                <a:solidFill>
                  <a:schemeClr val="tx2"/>
                </a:solidFill>
              </a:rPr>
              <a:t>the</a:t>
            </a:r>
            <a:r>
              <a:rPr lang="es-ES" sz="1200" dirty="0">
                <a:solidFill>
                  <a:schemeClr val="tx2"/>
                </a:solidFill>
              </a:rPr>
              <a:t> </a:t>
            </a:r>
            <a:r>
              <a:rPr lang="es-ES" sz="1200" dirty="0" err="1">
                <a:solidFill>
                  <a:schemeClr val="tx2"/>
                </a:solidFill>
              </a:rPr>
              <a:t>internal</a:t>
            </a:r>
            <a:r>
              <a:rPr lang="es-ES" sz="1200" dirty="0">
                <a:solidFill>
                  <a:schemeClr val="tx2"/>
                </a:solidFill>
              </a:rPr>
              <a:t> </a:t>
            </a:r>
            <a:r>
              <a:rPr lang="es-ES" sz="1200" dirty="0" err="1">
                <a:solidFill>
                  <a:schemeClr val="tx2"/>
                </a:solidFill>
              </a:rPr>
              <a:t>operative</a:t>
            </a:r>
            <a:r>
              <a:rPr lang="es-ES" sz="1200" dirty="0">
                <a:solidFill>
                  <a:schemeClr val="tx2"/>
                </a:solidFill>
              </a:rPr>
              <a:t> </a:t>
            </a:r>
            <a:r>
              <a:rPr lang="es-ES" sz="1200" err="1">
                <a:solidFill>
                  <a:schemeClr val="tx2"/>
                </a:solidFill>
              </a:rPr>
              <a:t>efficiency</a:t>
            </a:r>
            <a:r>
              <a:rPr lang="es-ES" sz="1200">
                <a:solidFill>
                  <a:schemeClr val="tx2"/>
                </a:solidFill>
              </a:rPr>
              <a:t> </a:t>
            </a:r>
            <a:r>
              <a:rPr lang="es-US" sz="1200">
                <a:solidFill>
                  <a:schemeClr val="tx2"/>
                </a:solidFill>
              </a:rPr>
              <a:t>of the</a:t>
            </a:r>
            <a:r>
              <a:rPr lang="es-ES" sz="1200">
                <a:solidFill>
                  <a:schemeClr val="tx2"/>
                </a:solidFill>
              </a:rPr>
              <a:t> </a:t>
            </a:r>
            <a:r>
              <a:rPr lang="es-ES" sz="1200" dirty="0" err="1">
                <a:solidFill>
                  <a:schemeClr val="tx2"/>
                </a:solidFill>
              </a:rPr>
              <a:t>system</a:t>
            </a:r>
            <a:r>
              <a:rPr lang="es-ES" sz="1200" dirty="0">
                <a:solidFill>
                  <a:schemeClr val="tx2"/>
                </a:solidFill>
              </a:rPr>
              <a:t>.</a:t>
            </a:r>
            <a:endParaRPr lang="es-MX" sz="1400" dirty="0">
              <a:solidFill>
                <a:schemeClr val="tx2"/>
              </a:solidFill>
            </a:endParaRPr>
          </a:p>
        </p:txBody>
      </p:sp>
      <p:sp>
        <p:nvSpPr>
          <p:cNvPr id="7" name="Redondear rectángulo de esquina diagonal 6">
            <a:extLst>
              <a:ext uri="{FF2B5EF4-FFF2-40B4-BE49-F238E27FC236}">
                <a16:creationId xmlns:a16="http://schemas.microsoft.com/office/drawing/2014/main" xmlns="" id="{926AD7A5-39D8-C84C-B7C4-6AAF21C1EF95}"/>
              </a:ext>
            </a:extLst>
          </p:cNvPr>
          <p:cNvSpPr/>
          <p:nvPr/>
        </p:nvSpPr>
        <p:spPr>
          <a:xfrm>
            <a:off x="181263" y="575204"/>
            <a:ext cx="45719" cy="34568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xmlns="" id="{FABFF129-19B2-7C43-8CF9-E3DC1E7C9DB5}"/>
              </a:ext>
            </a:extLst>
          </p:cNvPr>
          <p:cNvSpPr txBox="1"/>
          <p:nvPr/>
        </p:nvSpPr>
        <p:spPr>
          <a:xfrm>
            <a:off x="693684" y="4408048"/>
            <a:ext cx="9206220" cy="553998"/>
          </a:xfrm>
          <a:prstGeom prst="rect">
            <a:avLst/>
          </a:prstGeom>
          <a:noFill/>
        </p:spPr>
        <p:txBody>
          <a:bodyPr wrap="square" rtlCol="0">
            <a:spAutoFit/>
          </a:bodyPr>
          <a:lstStyle/>
          <a:p>
            <a:r>
              <a:rPr lang="es-MX" sz="1500" b="1">
                <a:solidFill>
                  <a:schemeClr val="tx2"/>
                </a:solidFill>
              </a:rPr>
              <a:t>P</a:t>
            </a:r>
            <a:r>
              <a:rPr lang="es-US" sz="1500" b="1">
                <a:solidFill>
                  <a:schemeClr val="tx2"/>
                </a:solidFill>
              </a:rPr>
              <a:t>ROCESAR</a:t>
            </a:r>
            <a:r>
              <a:rPr lang="es-MX" sz="1500" b="1">
                <a:solidFill>
                  <a:schemeClr val="tx2"/>
                </a:solidFill>
              </a:rPr>
              <a:t>’s </a:t>
            </a:r>
            <a:r>
              <a:rPr lang="es-MX" sz="1500" b="1" err="1">
                <a:solidFill>
                  <a:schemeClr val="tx2"/>
                </a:solidFill>
              </a:rPr>
              <a:t>great</a:t>
            </a:r>
            <a:r>
              <a:rPr lang="es-MX" sz="1500" b="1">
                <a:solidFill>
                  <a:schemeClr val="tx2"/>
                </a:solidFill>
              </a:rPr>
              <a:t> </a:t>
            </a:r>
            <a:r>
              <a:rPr lang="es-US" sz="1500" b="1">
                <a:solidFill>
                  <a:schemeClr val="tx2"/>
                </a:solidFill>
              </a:rPr>
              <a:t>onjective</a:t>
            </a:r>
            <a:r>
              <a:rPr lang="es-MX" sz="1500" b="1">
                <a:solidFill>
                  <a:schemeClr val="tx2"/>
                </a:solidFill>
              </a:rPr>
              <a:t> </a:t>
            </a:r>
            <a:r>
              <a:rPr lang="es-MX" sz="1500" b="1" dirty="0" err="1">
                <a:solidFill>
                  <a:schemeClr val="tx2"/>
                </a:solidFill>
              </a:rPr>
              <a:t>is</a:t>
            </a:r>
            <a:r>
              <a:rPr lang="es-MX" sz="1500" b="1" dirty="0">
                <a:solidFill>
                  <a:schemeClr val="tx2"/>
                </a:solidFill>
              </a:rPr>
              <a:t> to </a:t>
            </a:r>
            <a:r>
              <a:rPr lang="es-MX" sz="1500" b="1" dirty="0" err="1">
                <a:solidFill>
                  <a:schemeClr val="tx2"/>
                </a:solidFill>
              </a:rPr>
              <a:t>attend</a:t>
            </a:r>
            <a:r>
              <a:rPr lang="es-MX" sz="1500" b="1" dirty="0">
                <a:solidFill>
                  <a:schemeClr val="tx2"/>
                </a:solidFill>
              </a:rPr>
              <a:t> </a:t>
            </a:r>
            <a:r>
              <a:rPr lang="es-MX" sz="1500" b="1" dirty="0" err="1">
                <a:solidFill>
                  <a:schemeClr val="tx2"/>
                </a:solidFill>
              </a:rPr>
              <a:t>all</a:t>
            </a:r>
            <a:r>
              <a:rPr lang="es-MX" sz="1500" b="1" dirty="0">
                <a:solidFill>
                  <a:schemeClr val="tx2"/>
                </a:solidFill>
              </a:rPr>
              <a:t> </a:t>
            </a:r>
            <a:r>
              <a:rPr lang="es-MX" sz="1500" b="1" dirty="0" err="1">
                <a:solidFill>
                  <a:schemeClr val="tx2"/>
                </a:solidFill>
              </a:rPr>
              <a:t>kinds</a:t>
            </a:r>
            <a:r>
              <a:rPr lang="es-MX" sz="1500" b="1" dirty="0">
                <a:solidFill>
                  <a:schemeClr val="tx2"/>
                </a:solidFill>
              </a:rPr>
              <a:t> of </a:t>
            </a:r>
            <a:r>
              <a:rPr lang="es-MX" sz="1500" b="1" dirty="0" err="1">
                <a:solidFill>
                  <a:schemeClr val="tx2"/>
                </a:solidFill>
              </a:rPr>
              <a:t>needs</a:t>
            </a:r>
            <a:r>
              <a:rPr lang="es-MX" sz="1500" b="1" dirty="0">
                <a:solidFill>
                  <a:schemeClr val="tx2"/>
                </a:solidFill>
              </a:rPr>
              <a:t> </a:t>
            </a:r>
            <a:r>
              <a:rPr lang="es-MX" sz="1500" b="1" dirty="0" err="1">
                <a:solidFill>
                  <a:schemeClr val="tx2"/>
                </a:solidFill>
              </a:rPr>
              <a:t>from</a:t>
            </a:r>
            <a:r>
              <a:rPr lang="es-MX" sz="1500" b="1" dirty="0">
                <a:solidFill>
                  <a:schemeClr val="tx2"/>
                </a:solidFill>
              </a:rPr>
              <a:t> </a:t>
            </a:r>
            <a:r>
              <a:rPr lang="es-MX" sz="1500" b="1" dirty="0" err="1">
                <a:solidFill>
                  <a:schemeClr val="tx2"/>
                </a:solidFill>
              </a:rPr>
              <a:t>both</a:t>
            </a:r>
            <a:r>
              <a:rPr lang="es-MX" sz="1500" b="1" dirty="0">
                <a:solidFill>
                  <a:schemeClr val="tx2"/>
                </a:solidFill>
              </a:rPr>
              <a:t> </a:t>
            </a:r>
            <a:r>
              <a:rPr lang="es-MX" sz="1500" b="1" dirty="0" err="1">
                <a:solidFill>
                  <a:schemeClr val="tx2"/>
                </a:solidFill>
              </a:rPr>
              <a:t>authorities</a:t>
            </a:r>
            <a:r>
              <a:rPr lang="es-MX" sz="1500" b="1" dirty="0">
                <a:solidFill>
                  <a:schemeClr val="tx2"/>
                </a:solidFill>
              </a:rPr>
              <a:t> and </a:t>
            </a:r>
            <a:r>
              <a:rPr lang="es-MX" sz="1500" b="1" dirty="0" err="1">
                <a:solidFill>
                  <a:schemeClr val="tx2"/>
                </a:solidFill>
              </a:rPr>
              <a:t>clients</a:t>
            </a:r>
            <a:r>
              <a:rPr lang="es-MX" sz="1500" b="1" dirty="0">
                <a:solidFill>
                  <a:schemeClr val="tx2"/>
                </a:solidFill>
              </a:rPr>
              <a:t> in </a:t>
            </a:r>
            <a:r>
              <a:rPr lang="es-MX" sz="1500" b="1" dirty="0" err="1">
                <a:solidFill>
                  <a:schemeClr val="tx2"/>
                </a:solidFill>
              </a:rPr>
              <a:t>terms</a:t>
            </a:r>
            <a:r>
              <a:rPr lang="es-MX" sz="1500" b="1" dirty="0">
                <a:solidFill>
                  <a:schemeClr val="tx2"/>
                </a:solidFill>
              </a:rPr>
              <a:t> of </a:t>
            </a:r>
          </a:p>
          <a:p>
            <a:r>
              <a:rPr lang="es-MX" sz="1500" b="1" dirty="0">
                <a:solidFill>
                  <a:schemeClr val="tx2"/>
                </a:solidFill>
              </a:rPr>
              <a:t>full </a:t>
            </a:r>
            <a:r>
              <a:rPr lang="es-MX" sz="1500" b="1" dirty="0" err="1">
                <a:solidFill>
                  <a:schemeClr val="tx2"/>
                </a:solidFill>
              </a:rPr>
              <a:t>operational</a:t>
            </a:r>
            <a:r>
              <a:rPr lang="es-MX" sz="1500" b="1" dirty="0">
                <a:solidFill>
                  <a:schemeClr val="tx2"/>
                </a:solidFill>
              </a:rPr>
              <a:t> </a:t>
            </a:r>
            <a:r>
              <a:rPr lang="es-MX" sz="1500" b="1" dirty="0" err="1">
                <a:solidFill>
                  <a:schemeClr val="tx2"/>
                </a:solidFill>
              </a:rPr>
              <a:t>solutions</a:t>
            </a:r>
            <a:r>
              <a:rPr lang="es-MX" sz="1500" b="1" dirty="0">
                <a:solidFill>
                  <a:schemeClr val="tx2"/>
                </a:solidFill>
              </a:rPr>
              <a:t> in </a:t>
            </a:r>
            <a:r>
              <a:rPr lang="es-MX" sz="1500" b="1" dirty="0" err="1">
                <a:solidFill>
                  <a:schemeClr val="tx2"/>
                </a:solidFill>
              </a:rPr>
              <a:t>order</a:t>
            </a:r>
            <a:r>
              <a:rPr lang="es-MX" sz="1500" b="1" dirty="0">
                <a:solidFill>
                  <a:schemeClr val="tx2"/>
                </a:solidFill>
              </a:rPr>
              <a:t> to </a:t>
            </a:r>
            <a:r>
              <a:rPr lang="es-MX" sz="1500" b="1" err="1">
                <a:solidFill>
                  <a:schemeClr val="tx2"/>
                </a:solidFill>
              </a:rPr>
              <a:t>reconcile</a:t>
            </a:r>
            <a:r>
              <a:rPr lang="es-MX" sz="1500" b="1">
                <a:solidFill>
                  <a:schemeClr val="tx2"/>
                </a:solidFill>
              </a:rPr>
              <a:t> diferences</a:t>
            </a:r>
            <a:r>
              <a:rPr lang="es-US" sz="1500" b="1">
                <a:solidFill>
                  <a:schemeClr val="tx2"/>
                </a:solidFill>
              </a:rPr>
              <a:t> between the participants</a:t>
            </a:r>
            <a:r>
              <a:rPr lang="es-MX" sz="1500" b="1">
                <a:solidFill>
                  <a:schemeClr val="tx2"/>
                </a:solidFill>
              </a:rPr>
              <a:t>.</a:t>
            </a:r>
            <a:endParaRPr lang="es-MX" sz="1500" b="1" dirty="0"/>
          </a:p>
        </p:txBody>
      </p:sp>
      <p:sp>
        <p:nvSpPr>
          <p:cNvPr id="10" name="Redondear rectángulo de esquina diagonal 9">
            <a:extLst>
              <a:ext uri="{FF2B5EF4-FFF2-40B4-BE49-F238E27FC236}">
                <a16:creationId xmlns:a16="http://schemas.microsoft.com/office/drawing/2014/main" xmlns="" id="{9345798F-A6D5-5941-964E-07B3ED673479}"/>
              </a:ext>
            </a:extLst>
          </p:cNvPr>
          <p:cNvSpPr/>
          <p:nvPr/>
        </p:nvSpPr>
        <p:spPr>
          <a:xfrm>
            <a:off x="642529" y="4501502"/>
            <a:ext cx="45719" cy="451927"/>
          </a:xfrm>
          <a:prstGeom prst="round2Diag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Redondear rectángulo de esquina diagonal 10">
            <a:extLst>
              <a:ext uri="{FF2B5EF4-FFF2-40B4-BE49-F238E27FC236}">
                <a16:creationId xmlns:a16="http://schemas.microsoft.com/office/drawing/2014/main" xmlns="" id="{91A0E987-88E2-0649-909A-D27443DF1041}"/>
              </a:ext>
            </a:extLst>
          </p:cNvPr>
          <p:cNvSpPr/>
          <p:nvPr/>
        </p:nvSpPr>
        <p:spPr>
          <a:xfrm>
            <a:off x="181263" y="1696868"/>
            <a:ext cx="45719" cy="34568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2" name="Redondear rectángulo de esquina diagonal 11">
            <a:extLst>
              <a:ext uri="{FF2B5EF4-FFF2-40B4-BE49-F238E27FC236}">
                <a16:creationId xmlns:a16="http://schemas.microsoft.com/office/drawing/2014/main" xmlns="" id="{6B41DAA9-39B1-F34B-8017-468426EC755F}"/>
              </a:ext>
            </a:extLst>
          </p:cNvPr>
          <p:cNvSpPr/>
          <p:nvPr/>
        </p:nvSpPr>
        <p:spPr>
          <a:xfrm>
            <a:off x="181263" y="2623460"/>
            <a:ext cx="45719" cy="34568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Redondear rectángulo de esquina diagonal 12">
            <a:extLst>
              <a:ext uri="{FF2B5EF4-FFF2-40B4-BE49-F238E27FC236}">
                <a16:creationId xmlns:a16="http://schemas.microsoft.com/office/drawing/2014/main" xmlns="" id="{1B8FBFD1-BEE7-7645-BD79-6769F788F8CD}"/>
              </a:ext>
            </a:extLst>
          </p:cNvPr>
          <p:cNvSpPr/>
          <p:nvPr/>
        </p:nvSpPr>
        <p:spPr>
          <a:xfrm>
            <a:off x="181263" y="3294020"/>
            <a:ext cx="45719" cy="34568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7" name="Imagen 16">
            <a:extLst>
              <a:ext uri="{FF2B5EF4-FFF2-40B4-BE49-F238E27FC236}">
                <a16:creationId xmlns:a16="http://schemas.microsoft.com/office/drawing/2014/main" xmlns="" id="{C36ED895-8AA3-5A4A-B2C4-5F0D3C9BFA76}"/>
              </a:ext>
            </a:extLst>
          </p:cNvPr>
          <p:cNvPicPr>
            <a:picLocks noChangeAspect="1"/>
          </p:cNvPicPr>
          <p:nvPr/>
        </p:nvPicPr>
        <p:blipFill>
          <a:blip r:embed="rId3"/>
          <a:stretch>
            <a:fillRect/>
          </a:stretch>
        </p:blipFill>
        <p:spPr>
          <a:xfrm>
            <a:off x="6257545" y="1953532"/>
            <a:ext cx="3002279" cy="2527919"/>
          </a:xfrm>
          <a:prstGeom prst="rect">
            <a:avLst/>
          </a:prstGeom>
        </p:spPr>
      </p:pic>
    </p:spTree>
    <p:extLst>
      <p:ext uri="{BB962C8B-B14F-4D97-AF65-F5344CB8AC3E}">
        <p14:creationId xmlns:p14="http://schemas.microsoft.com/office/powerpoint/2010/main" val="26620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 name="Group 3">
            <a:extLst>
              <a:ext uri="{FF2B5EF4-FFF2-40B4-BE49-F238E27FC236}">
                <a16:creationId xmlns:a16="http://schemas.microsoft.com/office/drawing/2014/main" xmlns="" id="{852E11AF-E0E2-F744-B9E5-5B01818475F9}"/>
              </a:ext>
            </a:extLst>
          </p:cNvPr>
          <p:cNvGrpSpPr/>
          <p:nvPr/>
        </p:nvGrpSpPr>
        <p:grpSpPr>
          <a:xfrm>
            <a:off x="76200" y="147913"/>
            <a:ext cx="6509355" cy="4930587"/>
            <a:chOff x="611560" y="429119"/>
            <a:chExt cx="7920879" cy="5999762"/>
          </a:xfrm>
        </p:grpSpPr>
        <p:grpSp>
          <p:nvGrpSpPr>
            <p:cNvPr id="353" name="Group 4">
              <a:extLst>
                <a:ext uri="{FF2B5EF4-FFF2-40B4-BE49-F238E27FC236}">
                  <a16:creationId xmlns:a16="http://schemas.microsoft.com/office/drawing/2014/main" xmlns="" id="{0497A63C-BDE2-D74D-B511-D8DCEAF40D51}"/>
                </a:ext>
              </a:extLst>
            </p:cNvPr>
            <p:cNvGrpSpPr/>
            <p:nvPr/>
          </p:nvGrpSpPr>
          <p:grpSpPr>
            <a:xfrm>
              <a:off x="611560" y="429119"/>
              <a:ext cx="7920879" cy="5999762"/>
              <a:chOff x="0" y="0"/>
              <a:chExt cx="7024850" cy="5999762"/>
            </a:xfrm>
          </p:grpSpPr>
          <p:grpSp>
            <p:nvGrpSpPr>
              <p:cNvPr id="355" name="Group 6">
                <a:extLst>
                  <a:ext uri="{FF2B5EF4-FFF2-40B4-BE49-F238E27FC236}">
                    <a16:creationId xmlns:a16="http://schemas.microsoft.com/office/drawing/2014/main" xmlns="" id="{64AC8ABB-CFF9-FE48-90A3-02484369EADF}"/>
                  </a:ext>
                </a:extLst>
              </p:cNvPr>
              <p:cNvGrpSpPr/>
              <p:nvPr/>
            </p:nvGrpSpPr>
            <p:grpSpPr>
              <a:xfrm>
                <a:off x="0" y="0"/>
                <a:ext cx="7024850" cy="5999762"/>
                <a:chOff x="0" y="0"/>
                <a:chExt cx="7024850" cy="5999762"/>
              </a:xfrm>
            </p:grpSpPr>
            <p:sp>
              <p:nvSpPr>
                <p:cNvPr id="357" name="Rectangle 8">
                  <a:extLst>
                    <a:ext uri="{FF2B5EF4-FFF2-40B4-BE49-F238E27FC236}">
                      <a16:creationId xmlns:a16="http://schemas.microsoft.com/office/drawing/2014/main" xmlns="" id="{4C5EE46A-E77C-8442-8F2D-C44B1828294B}"/>
                    </a:ext>
                  </a:extLst>
                </p:cNvPr>
                <p:cNvSpPr/>
                <p:nvPr/>
              </p:nvSpPr>
              <p:spPr>
                <a:xfrm>
                  <a:off x="64376" y="1412328"/>
                  <a:ext cx="558362" cy="284854"/>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INFONAVIT</a:t>
                  </a:r>
                </a:p>
              </p:txBody>
            </p:sp>
            <p:sp>
              <p:nvSpPr>
                <p:cNvPr id="358" name="TextBox 71">
                  <a:extLst>
                    <a:ext uri="{FF2B5EF4-FFF2-40B4-BE49-F238E27FC236}">
                      <a16:creationId xmlns:a16="http://schemas.microsoft.com/office/drawing/2014/main" xmlns="" id="{0B129F2A-D09A-E347-B664-3B5F5A5FA5DE}"/>
                    </a:ext>
                  </a:extLst>
                </p:cNvPr>
                <p:cNvSpPr txBox="1"/>
                <p:nvPr/>
              </p:nvSpPr>
              <p:spPr>
                <a:xfrm>
                  <a:off x="889639" y="2437086"/>
                  <a:ext cx="64112" cy="15108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359" name="Elbow Connector 10">
                  <a:extLst>
                    <a:ext uri="{FF2B5EF4-FFF2-40B4-BE49-F238E27FC236}">
                      <a16:creationId xmlns:a16="http://schemas.microsoft.com/office/drawing/2014/main" xmlns="" id="{2C8553D4-BEA6-9C47-B4BA-F1B652B79DBF}"/>
                    </a:ext>
                  </a:extLst>
                </p:cNvPr>
                <p:cNvCxnSpPr>
                  <a:stCxn id="358" idx="1"/>
                </p:cNvCxnSpPr>
                <p:nvPr/>
              </p:nvCxnSpPr>
              <p:spPr>
                <a:xfrm rot="10800000">
                  <a:off x="336431" y="1727638"/>
                  <a:ext cx="553208" cy="784992"/>
                </a:xfrm>
                <a:prstGeom prst="bentConnector2">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0" name="Rectangle 11">
                  <a:extLst>
                    <a:ext uri="{FF2B5EF4-FFF2-40B4-BE49-F238E27FC236}">
                      <a16:creationId xmlns:a16="http://schemas.microsoft.com/office/drawing/2014/main" xmlns="" id="{10B13057-DFB5-7A47-B13D-57C4B02FC648}"/>
                    </a:ext>
                  </a:extLst>
                </p:cNvPr>
                <p:cNvSpPr/>
                <p:nvPr/>
              </p:nvSpPr>
              <p:spPr>
                <a:xfrm>
                  <a:off x="32845" y="2848721"/>
                  <a:ext cx="558362" cy="27153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FOVISSSTE</a:t>
                  </a:r>
                </a:p>
              </p:txBody>
            </p:sp>
            <p:cxnSp>
              <p:nvCxnSpPr>
                <p:cNvPr id="361" name="Elbow Connector 12">
                  <a:extLst>
                    <a:ext uri="{FF2B5EF4-FFF2-40B4-BE49-F238E27FC236}">
                      <a16:creationId xmlns:a16="http://schemas.microsoft.com/office/drawing/2014/main" xmlns="" id="{07FD5BD7-28A7-6347-9EE0-30C0568747F0}"/>
                    </a:ext>
                  </a:extLst>
                </p:cNvPr>
                <p:cNvCxnSpPr/>
                <p:nvPr/>
              </p:nvCxnSpPr>
              <p:spPr>
                <a:xfrm>
                  <a:off x="662150" y="1596259"/>
                  <a:ext cx="284043" cy="657"/>
                </a:xfrm>
                <a:prstGeom prst="bentConnector3">
                  <a:avLst>
                    <a:gd name="adj1" fmla="val 50000"/>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362" name="Elbow Connector 13">
                  <a:extLst>
                    <a:ext uri="{FF2B5EF4-FFF2-40B4-BE49-F238E27FC236}">
                      <a16:creationId xmlns:a16="http://schemas.microsoft.com/office/drawing/2014/main" xmlns="" id="{D1E36801-5CE9-054E-B858-5FACC29042D8}"/>
                    </a:ext>
                  </a:extLst>
                </p:cNvPr>
                <p:cNvCxnSpPr>
                  <a:stCxn id="358" idx="1"/>
                </p:cNvCxnSpPr>
                <p:nvPr/>
              </p:nvCxnSpPr>
              <p:spPr>
                <a:xfrm rot="10800000" flipV="1">
                  <a:off x="332489" y="2512630"/>
                  <a:ext cx="557150" cy="315968"/>
                </a:xfrm>
                <a:prstGeom prst="bentConnector2">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3" name="Rectangle 14">
                  <a:extLst>
                    <a:ext uri="{FF2B5EF4-FFF2-40B4-BE49-F238E27FC236}">
                      <a16:creationId xmlns:a16="http://schemas.microsoft.com/office/drawing/2014/main" xmlns="" id="{5CFE7173-A502-4D47-99F4-F5035DF9F9AF}"/>
                    </a:ext>
                  </a:extLst>
                </p:cNvPr>
                <p:cNvSpPr/>
                <p:nvPr/>
              </p:nvSpPr>
              <p:spPr>
                <a:xfrm>
                  <a:off x="21021" y="3290157"/>
                  <a:ext cx="558362" cy="257084"/>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ISSSTE</a:t>
                  </a:r>
                </a:p>
              </p:txBody>
            </p:sp>
            <p:cxnSp>
              <p:nvCxnSpPr>
                <p:cNvPr id="364" name="Elbow Connector 15">
                  <a:extLst>
                    <a:ext uri="{FF2B5EF4-FFF2-40B4-BE49-F238E27FC236}">
                      <a16:creationId xmlns:a16="http://schemas.microsoft.com/office/drawing/2014/main" xmlns="" id="{4478E439-5C6C-704B-AB72-3A329EFC403F}"/>
                    </a:ext>
                  </a:extLst>
                </p:cNvPr>
                <p:cNvCxnSpPr/>
                <p:nvPr/>
              </p:nvCxnSpPr>
              <p:spPr>
                <a:xfrm flipV="1">
                  <a:off x="654205" y="2957353"/>
                  <a:ext cx="231291" cy="2626"/>
                </a:xfrm>
                <a:prstGeom prst="bentConnector3">
                  <a:avLst>
                    <a:gd name="adj1" fmla="val 50000"/>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365" name="Elbow Connector 16">
                  <a:extLst>
                    <a:ext uri="{FF2B5EF4-FFF2-40B4-BE49-F238E27FC236}">
                      <a16:creationId xmlns:a16="http://schemas.microsoft.com/office/drawing/2014/main" xmlns="" id="{1D09D740-1755-464F-BE99-FCA8C9F1CC14}"/>
                    </a:ext>
                  </a:extLst>
                </p:cNvPr>
                <p:cNvCxnSpPr/>
                <p:nvPr/>
              </p:nvCxnSpPr>
              <p:spPr>
                <a:xfrm>
                  <a:off x="638500" y="3398791"/>
                  <a:ext cx="284043" cy="657"/>
                </a:xfrm>
                <a:prstGeom prst="bentConnector3">
                  <a:avLst>
                    <a:gd name="adj1" fmla="val 50000"/>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66" name="Rectangle 17">
                  <a:extLst>
                    <a:ext uri="{FF2B5EF4-FFF2-40B4-BE49-F238E27FC236}">
                      <a16:creationId xmlns:a16="http://schemas.microsoft.com/office/drawing/2014/main" xmlns="" id="{D7FD7BC6-A46A-5548-8831-92A377B9200B}"/>
                    </a:ext>
                  </a:extLst>
                </p:cNvPr>
                <p:cNvSpPr/>
                <p:nvPr/>
              </p:nvSpPr>
              <p:spPr>
                <a:xfrm>
                  <a:off x="9196" y="3796862"/>
                  <a:ext cx="558362" cy="236253"/>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SHCP</a:t>
                  </a:r>
                </a:p>
              </p:txBody>
            </p:sp>
            <p:cxnSp>
              <p:nvCxnSpPr>
                <p:cNvPr id="367" name="Elbow Connector 18">
                  <a:extLst>
                    <a:ext uri="{FF2B5EF4-FFF2-40B4-BE49-F238E27FC236}">
                      <a16:creationId xmlns:a16="http://schemas.microsoft.com/office/drawing/2014/main" xmlns="" id="{DCCB886C-F475-134D-8A46-A307AC1998D0}"/>
                    </a:ext>
                  </a:extLst>
                </p:cNvPr>
                <p:cNvCxnSpPr/>
                <p:nvPr/>
              </p:nvCxnSpPr>
              <p:spPr>
                <a:xfrm>
                  <a:off x="620106" y="3925623"/>
                  <a:ext cx="284043" cy="657"/>
                </a:xfrm>
                <a:prstGeom prst="bentConnector3">
                  <a:avLst>
                    <a:gd name="adj1" fmla="val 50000"/>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68" name="Rectangle 19">
                  <a:extLst>
                    <a:ext uri="{FF2B5EF4-FFF2-40B4-BE49-F238E27FC236}">
                      <a16:creationId xmlns:a16="http://schemas.microsoft.com/office/drawing/2014/main" xmlns="" id="{66B62ADF-924B-E645-953E-FBD2E6EF8938}"/>
                    </a:ext>
                  </a:extLst>
                </p:cNvPr>
                <p:cNvSpPr/>
                <p:nvPr/>
              </p:nvSpPr>
              <p:spPr>
                <a:xfrm>
                  <a:off x="10510" y="4282966"/>
                  <a:ext cx="558362" cy="257274"/>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RENAPO</a:t>
                  </a:r>
                </a:p>
              </p:txBody>
            </p:sp>
            <p:cxnSp>
              <p:nvCxnSpPr>
                <p:cNvPr id="369" name="Elbow Connector 20">
                  <a:extLst>
                    <a:ext uri="{FF2B5EF4-FFF2-40B4-BE49-F238E27FC236}">
                      <a16:creationId xmlns:a16="http://schemas.microsoft.com/office/drawing/2014/main" xmlns="" id="{62D01BA4-BFC3-1D4B-9BD0-4EA725ADF2F7}"/>
                    </a:ext>
                  </a:extLst>
                </p:cNvPr>
                <p:cNvCxnSpPr/>
                <p:nvPr/>
              </p:nvCxnSpPr>
              <p:spPr>
                <a:xfrm>
                  <a:off x="608282" y="4445889"/>
                  <a:ext cx="284043" cy="657"/>
                </a:xfrm>
                <a:prstGeom prst="bentConnector3">
                  <a:avLst>
                    <a:gd name="adj1" fmla="val 50000"/>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cxnSp>
              <p:nvCxnSpPr>
                <p:cNvPr id="370" name="Elbow Connector 21">
                  <a:extLst>
                    <a:ext uri="{FF2B5EF4-FFF2-40B4-BE49-F238E27FC236}">
                      <a16:creationId xmlns:a16="http://schemas.microsoft.com/office/drawing/2014/main" xmlns="" id="{7A5E624C-C64F-3E47-B46E-E4E93C742BDE}"/>
                    </a:ext>
                  </a:extLst>
                </p:cNvPr>
                <p:cNvCxnSpPr/>
                <p:nvPr/>
              </p:nvCxnSpPr>
              <p:spPr>
                <a:xfrm>
                  <a:off x="622737" y="4742793"/>
                  <a:ext cx="295603" cy="1"/>
                </a:xfrm>
                <a:prstGeom prst="bentConnector3">
                  <a:avLst>
                    <a:gd name="adj1" fmla="val 5000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1" name="Rectangle 22">
                  <a:extLst>
                    <a:ext uri="{FF2B5EF4-FFF2-40B4-BE49-F238E27FC236}">
                      <a16:creationId xmlns:a16="http://schemas.microsoft.com/office/drawing/2014/main" xmlns="" id="{391EECB6-260B-954B-9F9C-C366DD7A42FD}"/>
                    </a:ext>
                  </a:extLst>
                </p:cNvPr>
                <p:cNvSpPr/>
                <p:nvPr/>
              </p:nvSpPr>
              <p:spPr>
                <a:xfrm>
                  <a:off x="11824" y="4657397"/>
                  <a:ext cx="558362" cy="25858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CONSAR</a:t>
                  </a:r>
                </a:p>
              </p:txBody>
            </p:sp>
            <p:cxnSp>
              <p:nvCxnSpPr>
                <p:cNvPr id="372" name="Elbow Connector 23">
                  <a:extLst>
                    <a:ext uri="{FF2B5EF4-FFF2-40B4-BE49-F238E27FC236}">
                      <a16:creationId xmlns:a16="http://schemas.microsoft.com/office/drawing/2014/main" xmlns="" id="{700E0A62-BA73-4142-84EB-B72F34349534}"/>
                    </a:ext>
                  </a:extLst>
                </p:cNvPr>
                <p:cNvCxnSpPr/>
                <p:nvPr/>
              </p:nvCxnSpPr>
              <p:spPr>
                <a:xfrm rot="16200000" flipH="1">
                  <a:off x="462276" y="4769349"/>
                  <a:ext cx="304145" cy="626780"/>
                </a:xfrm>
                <a:prstGeom prst="bentConnector2">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73" name="Rectangle 24">
                  <a:extLst>
                    <a:ext uri="{FF2B5EF4-FFF2-40B4-BE49-F238E27FC236}">
                      <a16:creationId xmlns:a16="http://schemas.microsoft.com/office/drawing/2014/main" xmlns="" id="{036FC61E-0DCD-154E-8786-0689C539A666}"/>
                    </a:ext>
                  </a:extLst>
                </p:cNvPr>
                <p:cNvSpPr/>
                <p:nvPr/>
              </p:nvSpPr>
              <p:spPr>
                <a:xfrm>
                  <a:off x="0" y="5765344"/>
                  <a:ext cx="558362" cy="20955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BANXICO</a:t>
                  </a:r>
                </a:p>
              </p:txBody>
            </p:sp>
            <p:cxnSp>
              <p:nvCxnSpPr>
                <p:cNvPr id="374" name="Elbow Connector 25">
                  <a:extLst>
                    <a:ext uri="{FF2B5EF4-FFF2-40B4-BE49-F238E27FC236}">
                      <a16:creationId xmlns:a16="http://schemas.microsoft.com/office/drawing/2014/main" xmlns="" id="{5610BDD9-4756-0A47-8ABD-2E5BB0A1C56D}"/>
                    </a:ext>
                  </a:extLst>
                </p:cNvPr>
                <p:cNvCxnSpPr/>
                <p:nvPr/>
              </p:nvCxnSpPr>
              <p:spPr>
                <a:xfrm>
                  <a:off x="635872" y="5872668"/>
                  <a:ext cx="284043" cy="657"/>
                </a:xfrm>
                <a:prstGeom prst="bentConnector3">
                  <a:avLst>
                    <a:gd name="adj1" fmla="val 50000"/>
                  </a:avLst>
                </a:prstGeom>
                <a:ln w="15875">
                  <a:solidFill>
                    <a:srgbClr val="FF9900"/>
                  </a:solidFill>
                  <a:headEnd type="arrow"/>
                  <a:tailEnd type="none"/>
                </a:ln>
              </p:spPr>
              <p:style>
                <a:lnRef idx="2">
                  <a:schemeClr val="accent2"/>
                </a:lnRef>
                <a:fillRef idx="0">
                  <a:schemeClr val="accent2"/>
                </a:fillRef>
                <a:effectRef idx="1">
                  <a:schemeClr val="accent2"/>
                </a:effectRef>
                <a:fontRef idx="minor">
                  <a:schemeClr val="tx1"/>
                </a:fontRef>
              </p:style>
            </p:cxnSp>
            <p:grpSp>
              <p:nvGrpSpPr>
                <p:cNvPr id="375" name="Group 26">
                  <a:extLst>
                    <a:ext uri="{FF2B5EF4-FFF2-40B4-BE49-F238E27FC236}">
                      <a16:creationId xmlns:a16="http://schemas.microsoft.com/office/drawing/2014/main" xmlns="" id="{2A580494-B3B8-374E-8B77-08A72B96821B}"/>
                    </a:ext>
                  </a:extLst>
                </p:cNvPr>
                <p:cNvGrpSpPr/>
                <p:nvPr/>
              </p:nvGrpSpPr>
              <p:grpSpPr>
                <a:xfrm>
                  <a:off x="5253" y="0"/>
                  <a:ext cx="7019597" cy="5999762"/>
                  <a:chOff x="5253" y="0"/>
                  <a:chExt cx="7019597" cy="5999762"/>
                </a:xfrm>
              </p:grpSpPr>
              <p:grpSp>
                <p:nvGrpSpPr>
                  <p:cNvPr id="376" name="Group 27">
                    <a:extLst>
                      <a:ext uri="{FF2B5EF4-FFF2-40B4-BE49-F238E27FC236}">
                        <a16:creationId xmlns:a16="http://schemas.microsoft.com/office/drawing/2014/main" xmlns="" id="{E1F4AE31-D6A4-644C-B5CD-FA3C01EDB584}"/>
                      </a:ext>
                    </a:extLst>
                  </p:cNvPr>
                  <p:cNvGrpSpPr/>
                  <p:nvPr/>
                </p:nvGrpSpPr>
                <p:grpSpPr>
                  <a:xfrm>
                    <a:off x="5253" y="6568"/>
                    <a:ext cx="2819401" cy="5993194"/>
                    <a:chOff x="5253" y="6568"/>
                    <a:chExt cx="2819401" cy="5993194"/>
                  </a:xfrm>
                </p:grpSpPr>
                <p:sp>
                  <p:nvSpPr>
                    <p:cNvPr id="466" name="Rectangle 118">
                      <a:extLst>
                        <a:ext uri="{FF2B5EF4-FFF2-40B4-BE49-F238E27FC236}">
                          <a16:creationId xmlns:a16="http://schemas.microsoft.com/office/drawing/2014/main" xmlns="" id="{29DBF46E-687E-0345-965A-12A64B5E4402}"/>
                        </a:ext>
                      </a:extLst>
                    </p:cNvPr>
                    <p:cNvSpPr/>
                    <p:nvPr/>
                  </p:nvSpPr>
                  <p:spPr>
                    <a:xfrm>
                      <a:off x="1793326" y="4870232"/>
                      <a:ext cx="440119" cy="9065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s-MX" sz="500">
                          <a:solidFill>
                            <a:srgbClr val="0000FF"/>
                          </a:solidFill>
                        </a:rPr>
                        <a:t>Registro</a:t>
                      </a:r>
                    </a:p>
                  </p:txBody>
                </p:sp>
                <p:sp>
                  <p:nvSpPr>
                    <p:cNvPr id="467" name="Rectangle 119">
                      <a:extLst>
                        <a:ext uri="{FF2B5EF4-FFF2-40B4-BE49-F238E27FC236}">
                          <a16:creationId xmlns:a16="http://schemas.microsoft.com/office/drawing/2014/main" xmlns="" id="{D4E6698E-E14C-AE42-A86D-ECC4F3C01231}"/>
                        </a:ext>
                      </a:extLst>
                    </p:cNvPr>
                    <p:cNvSpPr/>
                    <p:nvPr/>
                  </p:nvSpPr>
                  <p:spPr>
                    <a:xfrm>
                      <a:off x="1785443" y="4251436"/>
                      <a:ext cx="440119" cy="90650"/>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s-MX" sz="500">
                          <a:solidFill>
                            <a:srgbClr val="0000FF"/>
                          </a:solidFill>
                        </a:rPr>
                        <a:t>Registro</a:t>
                      </a:r>
                    </a:p>
                  </p:txBody>
                </p:sp>
                <p:sp>
                  <p:nvSpPr>
                    <p:cNvPr id="468" name="TextBox 71">
                      <a:extLst>
                        <a:ext uri="{FF2B5EF4-FFF2-40B4-BE49-F238E27FC236}">
                          <a16:creationId xmlns:a16="http://schemas.microsoft.com/office/drawing/2014/main" xmlns="" id="{67DE9907-F3EE-C44A-B849-1AB27DAC7D7E}"/>
                        </a:ext>
                      </a:extLst>
                    </p:cNvPr>
                    <p:cNvSpPr txBox="1"/>
                    <p:nvPr/>
                  </p:nvSpPr>
                  <p:spPr>
                    <a:xfrm>
                      <a:off x="2758964" y="2839108"/>
                      <a:ext cx="65690" cy="14451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69" name="Elbow Connector 121">
                      <a:extLst>
                        <a:ext uri="{FF2B5EF4-FFF2-40B4-BE49-F238E27FC236}">
                          <a16:creationId xmlns:a16="http://schemas.microsoft.com/office/drawing/2014/main" xmlns="" id="{E33048D3-7092-3D4C-92F8-5E389940D522}"/>
                        </a:ext>
                      </a:extLst>
                    </p:cNvPr>
                    <p:cNvCxnSpPr>
                      <a:endCxn id="468" idx="1"/>
                    </p:cNvCxnSpPr>
                    <p:nvPr/>
                  </p:nvCxnSpPr>
                  <p:spPr>
                    <a:xfrm flipV="1">
                      <a:off x="1962806" y="2911367"/>
                      <a:ext cx="796158" cy="1836680"/>
                    </a:xfrm>
                    <a:prstGeom prst="bentConnector3">
                      <a:avLst>
                        <a:gd name="adj1" fmla="val 34324"/>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0" name="Elbow Connector 122">
                      <a:extLst>
                        <a:ext uri="{FF2B5EF4-FFF2-40B4-BE49-F238E27FC236}">
                          <a16:creationId xmlns:a16="http://schemas.microsoft.com/office/drawing/2014/main" xmlns="" id="{FABF956C-5495-A342-BC32-33418B18B7A1}"/>
                        </a:ext>
                      </a:extLst>
                    </p:cNvPr>
                    <p:cNvCxnSpPr>
                      <a:endCxn id="471" idx="3"/>
                    </p:cNvCxnSpPr>
                    <p:nvPr/>
                  </p:nvCxnSpPr>
                  <p:spPr>
                    <a:xfrm rot="10800000">
                      <a:off x="1841674" y="3488776"/>
                      <a:ext cx="574390" cy="239110"/>
                    </a:xfrm>
                    <a:prstGeom prst="bentConnector3">
                      <a:avLst>
                        <a:gd name="adj1" fmla="val 75160"/>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71" name="TextBox 71">
                      <a:extLst>
                        <a:ext uri="{FF2B5EF4-FFF2-40B4-BE49-F238E27FC236}">
                          <a16:creationId xmlns:a16="http://schemas.microsoft.com/office/drawing/2014/main" xmlns="" id="{91AA29E0-3DA4-DE4F-A762-B86739C5473B}"/>
                        </a:ext>
                      </a:extLst>
                    </p:cNvPr>
                    <p:cNvSpPr txBox="1"/>
                    <p:nvPr/>
                  </p:nvSpPr>
                  <p:spPr>
                    <a:xfrm>
                      <a:off x="1795955" y="3419802"/>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grpSp>
                  <p:nvGrpSpPr>
                    <p:cNvPr id="472" name="Group 124">
                      <a:extLst>
                        <a:ext uri="{FF2B5EF4-FFF2-40B4-BE49-F238E27FC236}">
                          <a16:creationId xmlns:a16="http://schemas.microsoft.com/office/drawing/2014/main" xmlns="" id="{4510217D-3204-1F48-848C-CF27414E5373}"/>
                        </a:ext>
                      </a:extLst>
                    </p:cNvPr>
                    <p:cNvGrpSpPr/>
                    <p:nvPr/>
                  </p:nvGrpSpPr>
                  <p:grpSpPr>
                    <a:xfrm>
                      <a:off x="5253" y="6568"/>
                      <a:ext cx="2753711" cy="5993194"/>
                      <a:chOff x="5253" y="6568"/>
                      <a:chExt cx="2753711" cy="5993194"/>
                    </a:xfrm>
                  </p:grpSpPr>
                  <p:sp>
                    <p:nvSpPr>
                      <p:cNvPr id="482" name="Rectangle 134">
                        <a:extLst>
                          <a:ext uri="{FF2B5EF4-FFF2-40B4-BE49-F238E27FC236}">
                            <a16:creationId xmlns:a16="http://schemas.microsoft.com/office/drawing/2014/main" xmlns="" id="{74210DE9-627D-F847-AD44-6559AC72CD6C}"/>
                          </a:ext>
                        </a:extLst>
                      </p:cNvPr>
                      <p:cNvSpPr/>
                      <p:nvPr/>
                    </p:nvSpPr>
                    <p:spPr>
                      <a:xfrm>
                        <a:off x="1710684" y="584638"/>
                        <a:ext cx="440506" cy="13314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500" dirty="0" err="1">
                            <a:solidFill>
                              <a:srgbClr val="0000FF"/>
                            </a:solidFill>
                          </a:rPr>
                          <a:t>Registry</a:t>
                        </a:r>
                        <a:endParaRPr lang="es-MX" sz="500" dirty="0">
                          <a:solidFill>
                            <a:srgbClr val="0000FF"/>
                          </a:solidFill>
                        </a:endParaRPr>
                      </a:p>
                    </p:txBody>
                  </p:sp>
                  <p:sp>
                    <p:nvSpPr>
                      <p:cNvPr id="483" name="Rectangle 135">
                        <a:extLst>
                          <a:ext uri="{FF2B5EF4-FFF2-40B4-BE49-F238E27FC236}">
                            <a16:creationId xmlns:a16="http://schemas.microsoft.com/office/drawing/2014/main" xmlns="" id="{CEDD0502-E1DC-7849-801B-84D6E7816991}"/>
                          </a:ext>
                        </a:extLst>
                      </p:cNvPr>
                      <p:cNvSpPr/>
                      <p:nvPr/>
                    </p:nvSpPr>
                    <p:spPr>
                      <a:xfrm>
                        <a:off x="1671270" y="400707"/>
                        <a:ext cx="603068" cy="12704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500" dirty="0" err="1">
                            <a:solidFill>
                              <a:srgbClr val="0000FF"/>
                            </a:solidFill>
                          </a:rPr>
                          <a:t>Collection</a:t>
                        </a:r>
                        <a:endParaRPr lang="es-MX" sz="500" dirty="0">
                          <a:solidFill>
                            <a:srgbClr val="0000FF"/>
                          </a:solidFill>
                        </a:endParaRPr>
                      </a:p>
                    </p:txBody>
                  </p:sp>
                  <p:sp>
                    <p:nvSpPr>
                      <p:cNvPr id="484" name="Rectangle 136">
                        <a:extLst>
                          <a:ext uri="{FF2B5EF4-FFF2-40B4-BE49-F238E27FC236}">
                            <a16:creationId xmlns:a16="http://schemas.microsoft.com/office/drawing/2014/main" xmlns="" id="{737BA5B5-66D6-3942-9D55-79A5725C9A94}"/>
                          </a:ext>
                        </a:extLst>
                      </p:cNvPr>
                      <p:cNvSpPr/>
                      <p:nvPr/>
                    </p:nvSpPr>
                    <p:spPr>
                      <a:xfrm>
                        <a:off x="1677839" y="308741"/>
                        <a:ext cx="468898" cy="59121"/>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500" dirty="0" err="1">
                            <a:solidFill>
                              <a:srgbClr val="0000FF"/>
                            </a:solidFill>
                          </a:rPr>
                          <a:t>Registry</a:t>
                        </a:r>
                        <a:endParaRPr lang="es-MX" sz="500" dirty="0">
                          <a:solidFill>
                            <a:srgbClr val="0000FF"/>
                          </a:solidFill>
                        </a:endParaRPr>
                      </a:p>
                    </p:txBody>
                  </p:sp>
                  <p:grpSp>
                    <p:nvGrpSpPr>
                      <p:cNvPr id="485" name="Group 137">
                        <a:extLst>
                          <a:ext uri="{FF2B5EF4-FFF2-40B4-BE49-F238E27FC236}">
                            <a16:creationId xmlns:a16="http://schemas.microsoft.com/office/drawing/2014/main" xmlns="" id="{59D46B00-31E9-CA49-84A2-96F2015430D8}"/>
                          </a:ext>
                        </a:extLst>
                      </p:cNvPr>
                      <p:cNvGrpSpPr/>
                      <p:nvPr/>
                    </p:nvGrpSpPr>
                    <p:grpSpPr>
                      <a:xfrm>
                        <a:off x="5253" y="6568"/>
                        <a:ext cx="1872059" cy="5993194"/>
                        <a:chOff x="5253" y="6568"/>
                        <a:chExt cx="1728867" cy="5993194"/>
                      </a:xfrm>
                    </p:grpSpPr>
                    <p:cxnSp>
                      <p:nvCxnSpPr>
                        <p:cNvPr id="494" name="Elbow Connector 146">
                          <a:extLst>
                            <a:ext uri="{FF2B5EF4-FFF2-40B4-BE49-F238E27FC236}">
                              <a16:creationId xmlns:a16="http://schemas.microsoft.com/office/drawing/2014/main" xmlns="" id="{BA00BFCB-15A0-FC4E-9577-A85FD3201184}"/>
                            </a:ext>
                          </a:extLst>
                        </p:cNvPr>
                        <p:cNvCxnSpPr>
                          <a:stCxn id="502" idx="2"/>
                        </p:cNvCxnSpPr>
                        <p:nvPr/>
                      </p:nvCxnSpPr>
                      <p:spPr>
                        <a:xfrm rot="5400000" flipH="1">
                          <a:off x="603048" y="477234"/>
                          <a:ext cx="394137" cy="1018321"/>
                        </a:xfrm>
                        <a:prstGeom prst="bentConnector3">
                          <a:avLst>
                            <a:gd name="adj1" fmla="val -19667"/>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grpSp>
                      <p:nvGrpSpPr>
                        <p:cNvPr id="495" name="Group 147">
                          <a:extLst>
                            <a:ext uri="{FF2B5EF4-FFF2-40B4-BE49-F238E27FC236}">
                              <a16:creationId xmlns:a16="http://schemas.microsoft.com/office/drawing/2014/main" xmlns="" id="{AFF3CB99-D15B-8244-A629-867082BA992B}"/>
                            </a:ext>
                          </a:extLst>
                        </p:cNvPr>
                        <p:cNvGrpSpPr/>
                        <p:nvPr/>
                      </p:nvGrpSpPr>
                      <p:grpSpPr>
                        <a:xfrm>
                          <a:off x="901872" y="6568"/>
                          <a:ext cx="832248" cy="5993194"/>
                          <a:chOff x="901872" y="6568"/>
                          <a:chExt cx="832248" cy="5993194"/>
                        </a:xfrm>
                      </p:grpSpPr>
                      <p:sp>
                        <p:nvSpPr>
                          <p:cNvPr id="503" name="Rectangle 155">
                            <a:extLst>
                              <a:ext uri="{FF2B5EF4-FFF2-40B4-BE49-F238E27FC236}">
                                <a16:creationId xmlns:a16="http://schemas.microsoft.com/office/drawing/2014/main" xmlns="" id="{BF62E42D-B62A-1F46-AC07-8B172B7E4C6F}"/>
                              </a:ext>
                            </a:extLst>
                          </p:cNvPr>
                          <p:cNvSpPr/>
                          <p:nvPr/>
                        </p:nvSpPr>
                        <p:spPr>
                          <a:xfrm>
                            <a:off x="915008" y="1326931"/>
                            <a:ext cx="765994" cy="440121"/>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MX" sz="500" b="0" dirty="0">
                              <a:solidFill>
                                <a:srgbClr val="0000FF"/>
                              </a:solidFill>
                            </a:endParaRPr>
                          </a:p>
                          <a:p>
                            <a:pPr algn="ctr"/>
                            <a:r>
                              <a:rPr lang="es-MX" sz="500" b="0" dirty="0" err="1">
                                <a:solidFill>
                                  <a:srgbClr val="0000FF"/>
                                </a:solidFill>
                              </a:rPr>
                              <a:t>Biometric</a:t>
                            </a:r>
                            <a:r>
                              <a:rPr lang="es-MX" sz="500" b="0" dirty="0">
                                <a:solidFill>
                                  <a:srgbClr val="0000FF"/>
                                </a:solidFill>
                              </a:rPr>
                              <a:t> </a:t>
                            </a:r>
                            <a:r>
                              <a:rPr lang="es-MX" sz="500" b="0" dirty="0" err="1">
                                <a:solidFill>
                                  <a:srgbClr val="0000FF"/>
                                </a:solidFill>
                              </a:rPr>
                              <a:t>verification</a:t>
                            </a:r>
                            <a:endParaRPr lang="es-MX" sz="500" b="0" dirty="0">
                              <a:solidFill>
                                <a:srgbClr val="0000FF"/>
                              </a:solidFill>
                            </a:endParaRPr>
                          </a:p>
                          <a:p>
                            <a:pPr algn="ctr"/>
                            <a:r>
                              <a:rPr lang="es-MX" sz="500" dirty="0">
                                <a:solidFill>
                                  <a:srgbClr val="0000FF"/>
                                </a:solidFill>
                              </a:rPr>
                              <a:t>4 </a:t>
                            </a:r>
                            <a:r>
                              <a:rPr lang="es-MX" sz="500" dirty="0" err="1">
                                <a:solidFill>
                                  <a:srgbClr val="0000FF"/>
                                </a:solidFill>
                              </a:rPr>
                              <a:t>fingerprints</a:t>
                            </a:r>
                            <a:endParaRPr lang="es-MX" sz="500" dirty="0">
                              <a:solidFill>
                                <a:srgbClr val="0000FF"/>
                              </a:solidFill>
                            </a:endParaRPr>
                          </a:p>
                          <a:p>
                            <a:pPr algn="ctr"/>
                            <a:r>
                              <a:rPr lang="es-MX" sz="500" b="0" dirty="0">
                                <a:solidFill>
                                  <a:srgbClr val="0000FF"/>
                                </a:solidFill>
                              </a:rPr>
                              <a:t>Facial </a:t>
                            </a:r>
                            <a:r>
                              <a:rPr lang="es-MX" sz="500" b="0" dirty="0" err="1">
                                <a:solidFill>
                                  <a:srgbClr val="0000FF"/>
                                </a:solidFill>
                              </a:rPr>
                              <a:t>Verification</a:t>
                            </a:r>
                            <a:endParaRPr lang="es-MX" sz="500" b="0" kern="1200" dirty="0">
                              <a:solidFill>
                                <a:srgbClr val="0000FF"/>
                              </a:solidFill>
                              <a:latin typeface="+mn-lt"/>
                              <a:ea typeface="+mn-ea"/>
                              <a:cs typeface="+mn-cs"/>
                            </a:endParaRPr>
                          </a:p>
                        </p:txBody>
                      </p:sp>
                      <p:sp>
                        <p:nvSpPr>
                          <p:cNvPr id="504" name="Rectangle 156">
                            <a:extLst>
                              <a:ext uri="{FF2B5EF4-FFF2-40B4-BE49-F238E27FC236}">
                                <a16:creationId xmlns:a16="http://schemas.microsoft.com/office/drawing/2014/main" xmlns="" id="{97AF286D-400C-E441-80DB-55D0A7C6B6AC}"/>
                              </a:ext>
                            </a:extLst>
                          </p:cNvPr>
                          <p:cNvSpPr/>
                          <p:nvPr/>
                        </p:nvSpPr>
                        <p:spPr>
                          <a:xfrm>
                            <a:off x="901872" y="2758966"/>
                            <a:ext cx="790233" cy="446690"/>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Payment</a:t>
                            </a:r>
                            <a:r>
                              <a:rPr lang="es-MX" sz="500" b="0" dirty="0">
                                <a:solidFill>
                                  <a:srgbClr val="0000FF"/>
                                </a:solidFill>
                              </a:rPr>
                              <a:t> centers</a:t>
                            </a:r>
                          </a:p>
                          <a:p>
                            <a:pPr algn="ctr"/>
                            <a:r>
                              <a:rPr lang="es-MX" sz="500" dirty="0" err="1">
                                <a:solidFill>
                                  <a:srgbClr val="0000FF"/>
                                </a:solidFill>
                              </a:rPr>
                              <a:t>Viv</a:t>
                            </a:r>
                            <a:r>
                              <a:rPr lang="es-MX" sz="500" dirty="0">
                                <a:solidFill>
                                  <a:srgbClr val="0000FF"/>
                                </a:solidFill>
                              </a:rPr>
                              <a:t> </a:t>
                            </a:r>
                            <a:r>
                              <a:rPr lang="es-MX" sz="500" dirty="0" err="1">
                                <a:solidFill>
                                  <a:srgbClr val="0000FF"/>
                                </a:solidFill>
                              </a:rPr>
                              <a:t>contributions</a:t>
                            </a:r>
                            <a:r>
                              <a:rPr lang="es-MX" sz="500" dirty="0">
                                <a:solidFill>
                                  <a:srgbClr val="0000FF"/>
                                </a:solidFill>
                              </a:rPr>
                              <a:t> </a:t>
                            </a:r>
                            <a:r>
                              <a:rPr lang="es-MX" sz="500" dirty="0" err="1">
                                <a:solidFill>
                                  <a:srgbClr val="0000FF"/>
                                </a:solidFill>
                              </a:rPr>
                              <a:t>Transferings</a:t>
                            </a:r>
                            <a:endParaRPr lang="es-MX" sz="500" b="0" kern="1200" dirty="0">
                              <a:solidFill>
                                <a:srgbClr val="0000FF"/>
                              </a:solidFill>
                              <a:latin typeface="+mn-lt"/>
                              <a:ea typeface="+mn-ea"/>
                              <a:cs typeface="+mn-cs"/>
                            </a:endParaRPr>
                          </a:p>
                        </p:txBody>
                      </p:sp>
                      <p:sp>
                        <p:nvSpPr>
                          <p:cNvPr id="505" name="Rectangle 157">
                            <a:extLst>
                              <a:ext uri="{FF2B5EF4-FFF2-40B4-BE49-F238E27FC236}">
                                <a16:creationId xmlns:a16="http://schemas.microsoft.com/office/drawing/2014/main" xmlns="" id="{E336069D-1418-1B49-B1FF-3AEFA78C994D}"/>
                              </a:ext>
                            </a:extLst>
                          </p:cNvPr>
                          <p:cNvSpPr/>
                          <p:nvPr/>
                        </p:nvSpPr>
                        <p:spPr>
                          <a:xfrm>
                            <a:off x="916323" y="3266091"/>
                            <a:ext cx="790233" cy="446690"/>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Payment</a:t>
                            </a:r>
                            <a:r>
                              <a:rPr lang="es-MX" sz="500" b="0" dirty="0">
                                <a:solidFill>
                                  <a:srgbClr val="0000FF"/>
                                </a:solidFill>
                              </a:rPr>
                              <a:t> centers</a:t>
                            </a:r>
                          </a:p>
                          <a:p>
                            <a:pPr algn="ctr"/>
                            <a:r>
                              <a:rPr lang="es-MX" sz="500" dirty="0" err="1">
                                <a:solidFill>
                                  <a:srgbClr val="0000FF"/>
                                </a:solidFill>
                              </a:rPr>
                              <a:t>Movements</a:t>
                            </a:r>
                            <a:endParaRPr lang="es-MX" sz="500" dirty="0">
                              <a:solidFill>
                                <a:srgbClr val="0000FF"/>
                              </a:solidFill>
                            </a:endParaRPr>
                          </a:p>
                          <a:p>
                            <a:pPr algn="ctr"/>
                            <a:r>
                              <a:rPr lang="es-MX" sz="500" b="0" dirty="0" err="1">
                                <a:solidFill>
                                  <a:srgbClr val="0000FF"/>
                                </a:solidFill>
                              </a:rPr>
                              <a:t>Viv</a:t>
                            </a:r>
                            <a:r>
                              <a:rPr lang="es-MX" sz="500" b="0" dirty="0">
                                <a:solidFill>
                                  <a:srgbClr val="0000FF"/>
                                </a:solidFill>
                              </a:rPr>
                              <a:t> </a:t>
                            </a:r>
                            <a:r>
                              <a:rPr lang="es-MX" sz="500" b="0" dirty="0" err="1">
                                <a:solidFill>
                                  <a:srgbClr val="0000FF"/>
                                </a:solidFill>
                              </a:rPr>
                              <a:t>contributions</a:t>
                            </a:r>
                            <a:endParaRPr lang="es-MX" sz="500" b="0" kern="1200" dirty="0">
                              <a:solidFill>
                                <a:srgbClr val="00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500" b="0" kern="1200" dirty="0">
                                <a:solidFill>
                                  <a:srgbClr val="0000FF"/>
                                </a:solidFill>
                                <a:latin typeface="+mn-lt"/>
                                <a:ea typeface="+mn-ea"/>
                                <a:cs typeface="+mn-cs"/>
                              </a:rPr>
                              <a:t>ISSSTE </a:t>
                            </a:r>
                            <a:r>
                              <a:rPr lang="es-MX" sz="500" b="0" kern="1200" dirty="0" err="1">
                                <a:solidFill>
                                  <a:srgbClr val="0000FF"/>
                                </a:solidFill>
                                <a:latin typeface="+mn-lt"/>
                                <a:ea typeface="+mn-ea"/>
                                <a:cs typeface="+mn-cs"/>
                              </a:rPr>
                              <a:t>bonuses</a:t>
                            </a:r>
                            <a:endParaRPr lang="es-MX" sz="500" b="0" kern="1200" dirty="0">
                              <a:solidFill>
                                <a:srgbClr val="0000FF"/>
                              </a:solidFill>
                              <a:latin typeface="+mn-lt"/>
                              <a:ea typeface="+mn-ea"/>
                              <a:cs typeface="+mn-cs"/>
                            </a:endParaRPr>
                          </a:p>
                        </p:txBody>
                      </p:sp>
                      <p:sp>
                        <p:nvSpPr>
                          <p:cNvPr id="506" name="Rectangle 158">
                            <a:extLst>
                              <a:ext uri="{FF2B5EF4-FFF2-40B4-BE49-F238E27FC236}">
                                <a16:creationId xmlns:a16="http://schemas.microsoft.com/office/drawing/2014/main" xmlns="" id="{FEB93192-8CFA-DB44-BE85-D9DA9480DA8B}"/>
                              </a:ext>
                            </a:extLst>
                          </p:cNvPr>
                          <p:cNvSpPr/>
                          <p:nvPr/>
                        </p:nvSpPr>
                        <p:spPr>
                          <a:xfrm>
                            <a:off x="941286" y="302173"/>
                            <a:ext cx="677661" cy="154698"/>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a:solidFill>
                                  <a:srgbClr val="0000FF"/>
                                </a:solidFill>
                              </a:rPr>
                              <a:t>Canase</a:t>
                            </a:r>
                          </a:p>
                        </p:txBody>
                      </p:sp>
                      <p:sp>
                        <p:nvSpPr>
                          <p:cNvPr id="507" name="Rectangle 159">
                            <a:extLst>
                              <a:ext uri="{FF2B5EF4-FFF2-40B4-BE49-F238E27FC236}">
                                <a16:creationId xmlns:a16="http://schemas.microsoft.com/office/drawing/2014/main" xmlns="" id="{A228C20A-53B1-6D47-8DB6-95B611CE99E9}"/>
                              </a:ext>
                            </a:extLst>
                          </p:cNvPr>
                          <p:cNvSpPr/>
                          <p:nvPr/>
                        </p:nvSpPr>
                        <p:spPr>
                          <a:xfrm>
                            <a:off x="939499" y="591207"/>
                            <a:ext cx="679449" cy="148243"/>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a:solidFill>
                                  <a:srgbClr val="0000FF"/>
                                </a:solidFill>
                              </a:rPr>
                              <a:t>4 </a:t>
                            </a:r>
                            <a:r>
                              <a:rPr lang="es-MX" sz="500" b="0" kern="1200" dirty="0" err="1">
                                <a:solidFill>
                                  <a:srgbClr val="0000FF"/>
                                </a:solidFill>
                                <a:latin typeface="+mn-lt"/>
                                <a:ea typeface="+mn-ea"/>
                                <a:cs typeface="+mn-cs"/>
                              </a:rPr>
                              <a:t>Safe</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payments</a:t>
                            </a:r>
                            <a:endParaRPr lang="es-MX" sz="500" b="0" kern="1200" dirty="0">
                              <a:solidFill>
                                <a:srgbClr val="0000FF"/>
                              </a:solidFill>
                              <a:latin typeface="+mn-lt"/>
                              <a:ea typeface="+mn-ea"/>
                              <a:cs typeface="+mn-cs"/>
                            </a:endParaRPr>
                          </a:p>
                        </p:txBody>
                      </p:sp>
                      <p:sp>
                        <p:nvSpPr>
                          <p:cNvPr id="508" name="Rectangle 160">
                            <a:extLst>
                              <a:ext uri="{FF2B5EF4-FFF2-40B4-BE49-F238E27FC236}">
                                <a16:creationId xmlns:a16="http://schemas.microsoft.com/office/drawing/2014/main" xmlns="" id="{AC2566C9-B0D7-0C41-9832-182A34DEA407}"/>
                              </a:ext>
                            </a:extLst>
                          </p:cNvPr>
                          <p:cNvSpPr/>
                          <p:nvPr/>
                        </p:nvSpPr>
                        <p:spPr>
                          <a:xfrm>
                            <a:off x="942404" y="453259"/>
                            <a:ext cx="676543" cy="137948"/>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Emission</a:t>
                            </a:r>
                            <a:endParaRPr lang="es-MX" sz="500" b="0" dirty="0">
                              <a:solidFill>
                                <a:srgbClr val="0000FF"/>
                              </a:solidFill>
                            </a:endParaRPr>
                          </a:p>
                        </p:txBody>
                      </p:sp>
                      <p:sp>
                        <p:nvSpPr>
                          <p:cNvPr id="509" name="Rectangle 161">
                            <a:extLst>
                              <a:ext uri="{FF2B5EF4-FFF2-40B4-BE49-F238E27FC236}">
                                <a16:creationId xmlns:a16="http://schemas.microsoft.com/office/drawing/2014/main" xmlns="" id="{EE80BB3A-2F4D-5E4C-ABB7-7110AFD2CD6A}"/>
                              </a:ext>
                            </a:extLst>
                          </p:cNvPr>
                          <p:cNvSpPr/>
                          <p:nvPr/>
                        </p:nvSpPr>
                        <p:spPr>
                          <a:xfrm>
                            <a:off x="942406" y="742293"/>
                            <a:ext cx="676542" cy="145015"/>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kern="1200" dirty="0" err="1">
                                <a:solidFill>
                                  <a:srgbClr val="0000FF"/>
                                </a:solidFill>
                                <a:latin typeface="+mn-lt"/>
                                <a:ea typeface="+mn-ea"/>
                                <a:cs typeface="+mn-cs"/>
                              </a:rPr>
                              <a:t>Retirements</a:t>
                            </a:r>
                            <a:endParaRPr lang="es-MX" sz="500" b="0" kern="1200" dirty="0">
                              <a:solidFill>
                                <a:srgbClr val="0000FF"/>
                              </a:solidFill>
                              <a:latin typeface="+mn-lt"/>
                              <a:ea typeface="+mn-ea"/>
                              <a:cs typeface="+mn-cs"/>
                            </a:endParaRPr>
                          </a:p>
                        </p:txBody>
                      </p:sp>
                      <p:sp>
                        <p:nvSpPr>
                          <p:cNvPr id="510" name="Rectangle 162">
                            <a:extLst>
                              <a:ext uri="{FF2B5EF4-FFF2-40B4-BE49-F238E27FC236}">
                                <a16:creationId xmlns:a16="http://schemas.microsoft.com/office/drawing/2014/main" xmlns="" id="{004AA560-AF20-C143-8C63-9D2007189561}"/>
                              </a:ext>
                            </a:extLst>
                          </p:cNvPr>
                          <p:cNvSpPr/>
                          <p:nvPr/>
                        </p:nvSpPr>
                        <p:spPr>
                          <a:xfrm>
                            <a:off x="942405" y="880241"/>
                            <a:ext cx="676542" cy="142159"/>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kern="1200">
                                <a:solidFill>
                                  <a:srgbClr val="0000FF"/>
                                </a:solidFill>
                                <a:latin typeface="+mn-lt"/>
                                <a:ea typeface="+mn-ea"/>
                                <a:cs typeface="+mn-cs"/>
                              </a:rPr>
                              <a:t>SIPARE</a:t>
                            </a:r>
                          </a:p>
                        </p:txBody>
                      </p:sp>
                      <p:sp>
                        <p:nvSpPr>
                          <p:cNvPr id="511" name="Rectangle 163">
                            <a:extLst>
                              <a:ext uri="{FF2B5EF4-FFF2-40B4-BE49-F238E27FC236}">
                                <a16:creationId xmlns:a16="http://schemas.microsoft.com/office/drawing/2014/main" xmlns="" id="{CD1D1CAE-0885-DE4A-A630-6E7BB3AB2CDE}"/>
                              </a:ext>
                            </a:extLst>
                          </p:cNvPr>
                          <p:cNvSpPr/>
                          <p:nvPr/>
                        </p:nvSpPr>
                        <p:spPr>
                          <a:xfrm>
                            <a:off x="942405" y="1024760"/>
                            <a:ext cx="676542" cy="139486"/>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kern="1200">
                                <a:solidFill>
                                  <a:srgbClr val="0000FF"/>
                                </a:solidFill>
                                <a:latin typeface="+mn-lt"/>
                                <a:ea typeface="+mn-ea"/>
                                <a:cs typeface="+mn-cs"/>
                              </a:rPr>
                              <a:t>SIDECO</a:t>
                            </a:r>
                          </a:p>
                        </p:txBody>
                      </p:sp>
                      <p:sp>
                        <p:nvSpPr>
                          <p:cNvPr id="512" name="Rectangle 164">
                            <a:extLst>
                              <a:ext uri="{FF2B5EF4-FFF2-40B4-BE49-F238E27FC236}">
                                <a16:creationId xmlns:a16="http://schemas.microsoft.com/office/drawing/2014/main" xmlns="" id="{6DD4DB78-2EE0-9A4C-AEDF-E558A0C18B7E}"/>
                              </a:ext>
                            </a:extLst>
                          </p:cNvPr>
                          <p:cNvSpPr/>
                          <p:nvPr/>
                        </p:nvSpPr>
                        <p:spPr>
                          <a:xfrm>
                            <a:off x="942404" y="6568"/>
                            <a:ext cx="676544" cy="289222"/>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0" kern="1200" dirty="0">
                                <a:solidFill>
                                  <a:srgbClr val="0000FF"/>
                                </a:solidFill>
                                <a:latin typeface="+mn-lt"/>
                                <a:ea typeface="+mn-ea"/>
                                <a:cs typeface="+mn-cs"/>
                              </a:rPr>
                              <a:t>Online </a:t>
                            </a:r>
                            <a:r>
                              <a:rPr lang="es-MX" sz="500" b="0" kern="1200" dirty="0" err="1">
                                <a:solidFill>
                                  <a:srgbClr val="0000FF"/>
                                </a:solidFill>
                                <a:latin typeface="+mn-lt"/>
                                <a:ea typeface="+mn-ea"/>
                                <a:cs typeface="+mn-cs"/>
                              </a:rPr>
                              <a:t>certification</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for</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retirements</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for</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unemployment</a:t>
                            </a:r>
                            <a:endParaRPr lang="es-MX" sz="500" b="0" kern="1200" dirty="0">
                              <a:solidFill>
                                <a:srgbClr val="0000FF"/>
                              </a:solidFill>
                              <a:latin typeface="+mn-lt"/>
                              <a:ea typeface="+mn-ea"/>
                              <a:cs typeface="+mn-cs"/>
                            </a:endParaRPr>
                          </a:p>
                        </p:txBody>
                      </p:sp>
                      <p:sp>
                        <p:nvSpPr>
                          <p:cNvPr id="513" name="Rectangle 165">
                            <a:extLst>
                              <a:ext uri="{FF2B5EF4-FFF2-40B4-BE49-F238E27FC236}">
                                <a16:creationId xmlns:a16="http://schemas.microsoft.com/office/drawing/2014/main" xmlns="" id="{33E0F799-1CF2-2748-958A-4B48599DA187}"/>
                              </a:ext>
                            </a:extLst>
                          </p:cNvPr>
                          <p:cNvSpPr/>
                          <p:nvPr/>
                        </p:nvSpPr>
                        <p:spPr>
                          <a:xfrm>
                            <a:off x="917589" y="1760483"/>
                            <a:ext cx="765990" cy="552374"/>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MX" sz="500" b="0" dirty="0">
                              <a:solidFill>
                                <a:srgbClr val="0000FF"/>
                              </a:solidFill>
                            </a:endParaRPr>
                          </a:p>
                          <a:p>
                            <a:pPr algn="ctr"/>
                            <a:endParaRPr lang="es-MX" sz="500" b="0" dirty="0">
                              <a:solidFill>
                                <a:srgbClr val="0000FF"/>
                              </a:solidFill>
                            </a:endParaRPr>
                          </a:p>
                          <a:p>
                            <a:pPr algn="ctr"/>
                            <a:endParaRPr lang="es-MX" sz="500" b="0" dirty="0">
                              <a:solidFill>
                                <a:srgbClr val="0000FF"/>
                              </a:solidFill>
                            </a:endParaRPr>
                          </a:p>
                          <a:p>
                            <a:pPr algn="ctr"/>
                            <a:r>
                              <a:rPr lang="es-MX" sz="500" b="0" dirty="0" err="1">
                                <a:solidFill>
                                  <a:srgbClr val="0000FF"/>
                                </a:solidFill>
                              </a:rPr>
                              <a:t>Housing</a:t>
                            </a:r>
                            <a:r>
                              <a:rPr lang="es-MX" sz="500" b="0" dirty="0">
                                <a:solidFill>
                                  <a:srgbClr val="0000FF"/>
                                </a:solidFill>
                              </a:rPr>
                              <a:t> </a:t>
                            </a:r>
                            <a:r>
                              <a:rPr lang="es-MX" sz="500" b="0" dirty="0" err="1">
                                <a:solidFill>
                                  <a:srgbClr val="0000FF"/>
                                </a:solidFill>
                              </a:rPr>
                              <a:t>amortizations</a:t>
                            </a:r>
                            <a:endParaRPr lang="es-MX" sz="500" b="0" kern="1200" dirty="0">
                              <a:solidFill>
                                <a:srgbClr val="00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500" b="0" kern="1200" dirty="0">
                                <a:solidFill>
                                  <a:srgbClr val="0000FF"/>
                                </a:solidFill>
                                <a:latin typeface="+mn-lt"/>
                                <a:ea typeface="+mn-ea"/>
                                <a:cs typeface="+mn-cs"/>
                              </a:rPr>
                              <a:t>BD </a:t>
                            </a:r>
                            <a:r>
                              <a:rPr lang="es-MX" sz="500" b="0" kern="1200" dirty="0" err="1">
                                <a:solidFill>
                                  <a:srgbClr val="0000FF"/>
                                </a:solidFill>
                                <a:latin typeface="+mn-lt"/>
                                <a:ea typeface="+mn-ea"/>
                                <a:cs typeface="+mn-cs"/>
                              </a:rPr>
                              <a:t>Viv</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PaVIS</a:t>
                            </a:r>
                            <a:r>
                              <a:rPr lang="es-MX" sz="500" b="0" kern="1200" dirty="0">
                                <a:solidFill>
                                  <a:srgbClr val="0000FF"/>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s-MX" sz="500" b="0" kern="1200" dirty="0">
                                <a:solidFill>
                                  <a:srgbClr val="0000FF"/>
                                </a:solidFill>
                                <a:latin typeface="+mn-lt"/>
                                <a:ea typeface="+mn-ea"/>
                                <a:cs typeface="+mn-cs"/>
                              </a:rPr>
                              <a:t>T. </a:t>
                            </a:r>
                            <a:r>
                              <a:rPr lang="es-MX" sz="500" dirty="0">
                                <a:solidFill>
                                  <a:srgbClr val="0000FF"/>
                                </a:solidFill>
                              </a:rPr>
                              <a:t>of</a:t>
                            </a:r>
                            <a:r>
                              <a:rPr lang="es-MX" sz="500" b="0" kern="1200" dirty="0">
                                <a:solidFill>
                                  <a:srgbClr val="0000FF"/>
                                </a:solidFill>
                                <a:latin typeface="+mn-lt"/>
                                <a:ea typeface="+mn-ea"/>
                                <a:cs typeface="+mn-cs"/>
                              </a:rPr>
                              <a:t> </a:t>
                            </a:r>
                            <a:r>
                              <a:rPr lang="es-MX" sz="500" b="0" kern="1200" dirty="0" err="1">
                                <a:solidFill>
                                  <a:srgbClr val="0000FF"/>
                                </a:solidFill>
                                <a:latin typeface="+mn-lt"/>
                                <a:ea typeface="+mn-ea"/>
                                <a:cs typeface="+mn-cs"/>
                              </a:rPr>
                              <a:t>Accredited</a:t>
                            </a:r>
                            <a:endParaRPr lang="es-MX" sz="500" b="0" kern="1200" dirty="0">
                              <a:solidFill>
                                <a:srgbClr val="00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500" b="0" kern="1200" dirty="0">
                                <a:solidFill>
                                  <a:srgbClr val="0000FF"/>
                                </a:solidFill>
                                <a:latin typeface="+mn-lt"/>
                                <a:ea typeface="+mn-ea"/>
                                <a:cs typeface="+mn-cs"/>
                              </a:rPr>
                              <a:t>43 Bis</a:t>
                            </a:r>
                            <a:endParaRPr lang="en-US" sz="500" b="0" kern="1200" dirty="0">
                              <a:solidFill>
                                <a:srgbClr val="00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0" kern="1200" dirty="0">
                              <a:solidFill>
                                <a:srgbClr val="0000FF"/>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0" kern="1200" dirty="0">
                              <a:solidFill>
                                <a:srgbClr val="0000FF"/>
                              </a:solidFill>
                              <a:latin typeface="+mn-lt"/>
                              <a:ea typeface="+mn-ea"/>
                              <a:cs typeface="+mn-cs"/>
                            </a:endParaRPr>
                          </a:p>
                          <a:p>
                            <a:pPr algn="ctr"/>
                            <a:r>
                              <a:rPr lang="es-MX" sz="500" b="0" kern="1200" dirty="0">
                                <a:solidFill>
                                  <a:srgbClr val="0000FF"/>
                                </a:solidFill>
                                <a:latin typeface="+mn-lt"/>
                                <a:ea typeface="+mn-ea"/>
                                <a:cs typeface="+mn-cs"/>
                              </a:rPr>
                              <a:t> </a:t>
                            </a:r>
                          </a:p>
                        </p:txBody>
                      </p:sp>
                      <p:sp>
                        <p:nvSpPr>
                          <p:cNvPr id="514" name="Rectangle 166">
                            <a:extLst>
                              <a:ext uri="{FF2B5EF4-FFF2-40B4-BE49-F238E27FC236}">
                                <a16:creationId xmlns:a16="http://schemas.microsoft.com/office/drawing/2014/main" xmlns="" id="{7AD73F4D-22EA-F84A-A05B-66E802A77AE1}"/>
                              </a:ext>
                            </a:extLst>
                          </p:cNvPr>
                          <p:cNvSpPr/>
                          <p:nvPr/>
                        </p:nvSpPr>
                        <p:spPr>
                          <a:xfrm>
                            <a:off x="915007" y="2313673"/>
                            <a:ext cx="768569" cy="393310"/>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Portability</a:t>
                            </a:r>
                            <a:r>
                              <a:rPr lang="es-MX" sz="500" b="0" dirty="0">
                                <a:solidFill>
                                  <a:srgbClr val="0000FF"/>
                                </a:solidFill>
                              </a:rPr>
                              <a:t> of </a:t>
                            </a:r>
                            <a:r>
                              <a:rPr lang="es-MX" sz="500" b="0" dirty="0" err="1">
                                <a:solidFill>
                                  <a:srgbClr val="0000FF"/>
                                </a:solidFill>
                              </a:rPr>
                              <a:t>subaccounts</a:t>
                            </a:r>
                            <a:r>
                              <a:rPr lang="es-MX" sz="500" b="0" dirty="0">
                                <a:solidFill>
                                  <a:srgbClr val="0000FF"/>
                                </a:solidFill>
                              </a:rPr>
                              <a:t> of </a:t>
                            </a:r>
                            <a:r>
                              <a:rPr lang="es-MX" sz="500" b="0" dirty="0" err="1">
                                <a:solidFill>
                                  <a:srgbClr val="0000FF"/>
                                </a:solidFill>
                              </a:rPr>
                              <a:t>housing</a:t>
                            </a:r>
                            <a:r>
                              <a:rPr lang="es-MX" sz="500" b="0" dirty="0">
                                <a:solidFill>
                                  <a:srgbClr val="0000FF"/>
                                </a:solidFill>
                              </a:rPr>
                              <a:t> </a:t>
                            </a:r>
                            <a:r>
                              <a:rPr lang="es-MX" sz="500" b="0" dirty="0" err="1">
                                <a:solidFill>
                                  <a:srgbClr val="0000FF"/>
                                </a:solidFill>
                              </a:rPr>
                              <a:t>credits</a:t>
                            </a:r>
                            <a:endParaRPr lang="es-MX" sz="500" b="0" dirty="0">
                              <a:solidFill>
                                <a:srgbClr val="0000FF"/>
                              </a:solidFill>
                            </a:endParaRPr>
                          </a:p>
                        </p:txBody>
                      </p:sp>
                      <p:sp>
                        <p:nvSpPr>
                          <p:cNvPr id="515" name="Rectangle 167">
                            <a:extLst>
                              <a:ext uri="{FF2B5EF4-FFF2-40B4-BE49-F238E27FC236}">
                                <a16:creationId xmlns:a16="http://schemas.microsoft.com/office/drawing/2014/main" xmlns="" id="{70A2BACA-2F91-8143-B1A6-6006C434C83D}"/>
                              </a:ext>
                            </a:extLst>
                          </p:cNvPr>
                          <p:cNvSpPr/>
                          <p:nvPr/>
                        </p:nvSpPr>
                        <p:spPr>
                          <a:xfrm>
                            <a:off x="926137" y="3777155"/>
                            <a:ext cx="790233" cy="360851"/>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Quota</a:t>
                            </a:r>
                            <a:r>
                              <a:rPr lang="es-MX" sz="500" b="0" dirty="0">
                                <a:solidFill>
                                  <a:srgbClr val="0000FF"/>
                                </a:solidFill>
                              </a:rPr>
                              <a:t> </a:t>
                            </a:r>
                            <a:r>
                              <a:rPr lang="es-MX" sz="500" b="0" dirty="0" err="1">
                                <a:solidFill>
                                  <a:srgbClr val="0000FF"/>
                                </a:solidFill>
                              </a:rPr>
                              <a:t>calculations</a:t>
                            </a:r>
                            <a:endParaRPr lang="es-MX" sz="500" b="0" dirty="0">
                              <a:solidFill>
                                <a:srgbClr val="0000FF"/>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500" b="0" kern="1200" dirty="0" err="1">
                                <a:solidFill>
                                  <a:srgbClr val="0000FF"/>
                                </a:solidFill>
                                <a:latin typeface="+mn-lt"/>
                                <a:ea typeface="+mn-ea"/>
                                <a:cs typeface="+mn-cs"/>
                              </a:rPr>
                              <a:t>Transf</a:t>
                            </a:r>
                            <a:r>
                              <a:rPr lang="es-MX" sz="500" b="0" kern="1200" dirty="0">
                                <a:solidFill>
                                  <a:srgbClr val="0000FF"/>
                                </a:solidFill>
                                <a:latin typeface="+mn-lt"/>
                                <a:ea typeface="+mn-ea"/>
                                <a:cs typeface="+mn-cs"/>
                              </a:rPr>
                              <a:t> </a:t>
                            </a:r>
                            <a:r>
                              <a:rPr lang="es-MX" sz="500" dirty="0">
                                <a:solidFill>
                                  <a:srgbClr val="0000FF"/>
                                </a:solidFill>
                              </a:rPr>
                              <a:t>to Federal </a:t>
                            </a:r>
                            <a:r>
                              <a:rPr lang="es-MX" sz="500" dirty="0" err="1">
                                <a:solidFill>
                                  <a:srgbClr val="0000FF"/>
                                </a:solidFill>
                              </a:rPr>
                              <a:t>Gob</a:t>
                            </a:r>
                            <a:endParaRPr lang="es-MX" sz="500" b="0" dirty="0">
                              <a:solidFill>
                                <a:srgbClr val="0000FF"/>
                              </a:solidFill>
                            </a:endParaRPr>
                          </a:p>
                        </p:txBody>
                      </p:sp>
                      <p:sp>
                        <p:nvSpPr>
                          <p:cNvPr id="516" name="Rectangle 168">
                            <a:extLst>
                              <a:ext uri="{FF2B5EF4-FFF2-40B4-BE49-F238E27FC236}">
                                <a16:creationId xmlns:a16="http://schemas.microsoft.com/office/drawing/2014/main" xmlns="" id="{F476C938-724D-9344-AC91-E9ED0F8BBC97}"/>
                              </a:ext>
                            </a:extLst>
                          </p:cNvPr>
                          <p:cNvSpPr/>
                          <p:nvPr/>
                        </p:nvSpPr>
                        <p:spPr>
                          <a:xfrm>
                            <a:off x="932206" y="4210708"/>
                            <a:ext cx="790234" cy="384402"/>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a:solidFill>
                                  <a:srgbClr val="0000FF"/>
                                </a:solidFill>
                              </a:rPr>
                              <a:t>Altas CURP</a:t>
                            </a:r>
                          </a:p>
                          <a:p>
                            <a:pPr marL="0" marR="0" indent="0" algn="ctr" defTabSz="914400" rtl="0" eaLnBrk="1" fontAlgn="auto" latinLnBrk="0" hangingPunct="1">
                              <a:lnSpc>
                                <a:spcPct val="100000"/>
                              </a:lnSpc>
                              <a:spcBef>
                                <a:spcPts val="0"/>
                              </a:spcBef>
                              <a:spcAft>
                                <a:spcPts val="0"/>
                              </a:spcAft>
                              <a:buClrTx/>
                              <a:buSzTx/>
                              <a:buFontTx/>
                              <a:buNone/>
                              <a:tabLst/>
                              <a:defRPr/>
                            </a:pPr>
                            <a:r>
                              <a:rPr lang="es-MX" sz="500" b="0" kern="1200" dirty="0">
                                <a:solidFill>
                                  <a:srgbClr val="0000FF"/>
                                </a:solidFill>
                                <a:latin typeface="+mn-lt"/>
                                <a:ea typeface="+mn-ea"/>
                                <a:cs typeface="+mn-cs"/>
                              </a:rPr>
                              <a:t>CURP </a:t>
                            </a:r>
                            <a:r>
                              <a:rPr lang="es-MX" sz="500" b="0" kern="1200" dirty="0" err="1">
                                <a:solidFill>
                                  <a:srgbClr val="0000FF"/>
                                </a:solidFill>
                                <a:latin typeface="+mn-lt"/>
                                <a:ea typeface="+mn-ea"/>
                                <a:cs typeface="+mn-cs"/>
                              </a:rPr>
                              <a:t>movements</a:t>
                            </a:r>
                            <a:endParaRPr lang="es-MX" sz="500" b="0" dirty="0">
                              <a:solidFill>
                                <a:srgbClr val="0000FF"/>
                              </a:solidFill>
                            </a:endParaRPr>
                          </a:p>
                        </p:txBody>
                      </p:sp>
                      <p:sp>
                        <p:nvSpPr>
                          <p:cNvPr id="517" name="Rectangle 169">
                            <a:extLst>
                              <a:ext uri="{FF2B5EF4-FFF2-40B4-BE49-F238E27FC236}">
                                <a16:creationId xmlns:a16="http://schemas.microsoft.com/office/drawing/2014/main" xmlns="" id="{58061276-4B49-9849-A86B-C2D4A7E9DA41}"/>
                              </a:ext>
                            </a:extLst>
                          </p:cNvPr>
                          <p:cNvSpPr/>
                          <p:nvPr/>
                        </p:nvSpPr>
                        <p:spPr>
                          <a:xfrm>
                            <a:off x="933210" y="4663966"/>
                            <a:ext cx="796059" cy="171269"/>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dirty="0" err="1">
                                <a:solidFill>
                                  <a:srgbClr val="0000FF"/>
                                </a:solidFill>
                              </a:rPr>
                              <a:t>Promotional</a:t>
                            </a:r>
                            <a:r>
                              <a:rPr lang="es-MX" sz="500" dirty="0">
                                <a:solidFill>
                                  <a:srgbClr val="0000FF"/>
                                </a:solidFill>
                              </a:rPr>
                              <a:t> </a:t>
                            </a:r>
                            <a:r>
                              <a:rPr lang="es-MX" sz="500" dirty="0" err="1">
                                <a:solidFill>
                                  <a:srgbClr val="0000FF"/>
                                </a:solidFill>
                              </a:rPr>
                              <a:t>agents</a:t>
                            </a:r>
                            <a:endParaRPr lang="es-MX" sz="500" b="0" dirty="0">
                              <a:solidFill>
                                <a:srgbClr val="0000FF"/>
                              </a:solidFill>
                            </a:endParaRPr>
                          </a:p>
                        </p:txBody>
                      </p:sp>
                      <p:sp>
                        <p:nvSpPr>
                          <p:cNvPr id="518" name="Rectangle 170">
                            <a:extLst>
                              <a:ext uri="{FF2B5EF4-FFF2-40B4-BE49-F238E27FC236}">
                                <a16:creationId xmlns:a16="http://schemas.microsoft.com/office/drawing/2014/main" xmlns="" id="{76B781F1-54DB-EA46-A60E-D45F94B617BA}"/>
                              </a:ext>
                            </a:extLst>
                          </p:cNvPr>
                          <p:cNvSpPr/>
                          <p:nvPr/>
                        </p:nvSpPr>
                        <p:spPr>
                          <a:xfrm>
                            <a:off x="933210" y="4832451"/>
                            <a:ext cx="796059" cy="886811"/>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s-MX" sz="500" b="0" dirty="0">
                              <a:solidFill>
                                <a:srgbClr val="0000FF"/>
                              </a:solidFill>
                            </a:endParaRPr>
                          </a:p>
                          <a:p>
                            <a:pPr algn="ctr"/>
                            <a:endParaRPr lang="es-MX" sz="500" b="0" dirty="0">
                              <a:solidFill>
                                <a:srgbClr val="0000FF"/>
                              </a:solidFill>
                            </a:endParaRPr>
                          </a:p>
                          <a:p>
                            <a:pPr algn="ctr"/>
                            <a:endParaRPr lang="es-MX" sz="500" b="0" dirty="0">
                              <a:solidFill>
                                <a:srgbClr val="0000FF"/>
                              </a:solidFill>
                            </a:endParaRPr>
                          </a:p>
                          <a:p>
                            <a:pPr algn="ctr"/>
                            <a:r>
                              <a:rPr lang="es-MX" sz="500" b="0" dirty="0">
                                <a:solidFill>
                                  <a:srgbClr val="0000FF"/>
                                </a:solidFill>
                              </a:rPr>
                              <a:t>Información Circulares</a:t>
                            </a:r>
                          </a:p>
                          <a:p>
                            <a:pPr algn="ctr"/>
                            <a:r>
                              <a:rPr lang="es-MX" sz="500" b="0" dirty="0">
                                <a:solidFill>
                                  <a:srgbClr val="0000FF"/>
                                </a:solidFill>
                              </a:rPr>
                              <a:t> </a:t>
                            </a:r>
                            <a:r>
                              <a:rPr lang="es-MX" sz="500" b="0" dirty="0" err="1">
                                <a:solidFill>
                                  <a:srgbClr val="0000FF"/>
                                </a:solidFill>
                              </a:rPr>
                              <a:t>Title</a:t>
                            </a:r>
                            <a:r>
                              <a:rPr lang="es-MX" sz="500" b="0" dirty="0">
                                <a:solidFill>
                                  <a:srgbClr val="0000FF"/>
                                </a:solidFill>
                              </a:rPr>
                              <a:t> </a:t>
                            </a:r>
                            <a:r>
                              <a:rPr lang="es-MX" sz="500" dirty="0">
                                <a:solidFill>
                                  <a:srgbClr val="0000FF"/>
                                </a:solidFill>
                              </a:rPr>
                              <a:t>of Concesión </a:t>
                            </a:r>
                            <a:r>
                              <a:rPr lang="es-MX" sz="500" dirty="0" err="1">
                                <a:solidFill>
                                  <a:srgbClr val="0000FF"/>
                                </a:solidFill>
                              </a:rPr>
                              <a:t>Information</a:t>
                            </a:r>
                            <a:endParaRPr lang="es-MX" sz="500" b="0" dirty="0">
                              <a:solidFill>
                                <a:srgbClr val="0000FF"/>
                              </a:solidFill>
                            </a:endParaRPr>
                          </a:p>
                          <a:p>
                            <a:pPr algn="ctr"/>
                            <a:r>
                              <a:rPr lang="es-MX" sz="500" b="0" dirty="0" err="1">
                                <a:solidFill>
                                  <a:srgbClr val="0000FF"/>
                                </a:solidFill>
                              </a:rPr>
                              <a:t>InfoSAR</a:t>
                            </a:r>
                            <a:endParaRPr lang="es-MX" sz="500" b="0" dirty="0">
                              <a:solidFill>
                                <a:srgbClr val="0000FF"/>
                              </a:solidFill>
                            </a:endParaRPr>
                          </a:p>
                          <a:p>
                            <a:pPr algn="ctr"/>
                            <a:r>
                              <a:rPr lang="es-MX" sz="500" b="0" dirty="0">
                                <a:solidFill>
                                  <a:srgbClr val="0000FF"/>
                                </a:solidFill>
                              </a:rPr>
                              <a:t>Admón. </a:t>
                            </a:r>
                            <a:r>
                              <a:rPr lang="es-MX" sz="500" dirty="0">
                                <a:solidFill>
                                  <a:srgbClr val="0000FF"/>
                                </a:solidFill>
                              </a:rPr>
                              <a:t>Of </a:t>
                            </a:r>
                            <a:r>
                              <a:rPr lang="es-MX" sz="500" dirty="0" err="1">
                                <a:solidFill>
                                  <a:srgbClr val="0000FF"/>
                                </a:solidFill>
                              </a:rPr>
                              <a:t>images</a:t>
                            </a:r>
                            <a:endParaRPr lang="es-MX" sz="500" b="0" dirty="0">
                              <a:solidFill>
                                <a:srgbClr val="0000FF"/>
                              </a:solidFill>
                            </a:endParaRPr>
                          </a:p>
                          <a:p>
                            <a:pPr algn="ctr"/>
                            <a:r>
                              <a:rPr lang="es-MX" sz="500" dirty="0" err="1">
                                <a:solidFill>
                                  <a:srgbClr val="0000FF"/>
                                </a:solidFill>
                              </a:rPr>
                              <a:t>Informational</a:t>
                            </a:r>
                            <a:r>
                              <a:rPr lang="es-MX" sz="500" dirty="0">
                                <a:solidFill>
                                  <a:srgbClr val="0000FF"/>
                                </a:solidFill>
                              </a:rPr>
                              <a:t> cubes</a:t>
                            </a:r>
                            <a:endParaRPr lang="es-MX" sz="500" b="0" dirty="0">
                              <a:solidFill>
                                <a:srgbClr val="0000FF"/>
                              </a:solidFill>
                            </a:endParaRPr>
                          </a:p>
                          <a:p>
                            <a:pPr algn="ctr"/>
                            <a:endParaRPr lang="es-MX" sz="500" b="0" dirty="0">
                              <a:solidFill>
                                <a:srgbClr val="0000FF"/>
                              </a:solidFill>
                            </a:endParaRPr>
                          </a:p>
                          <a:p>
                            <a:pPr algn="ctr"/>
                            <a:endParaRPr lang="es-MX" sz="500" b="0" dirty="0">
                              <a:solidFill>
                                <a:srgbClr val="0000FF"/>
                              </a:solidFill>
                            </a:endParaRPr>
                          </a:p>
                          <a:p>
                            <a:pPr algn="ctr"/>
                            <a:endParaRPr lang="es-MX" sz="500" b="0" dirty="0">
                              <a:solidFill>
                                <a:srgbClr val="0000FF"/>
                              </a:solidFill>
                            </a:endParaRPr>
                          </a:p>
                        </p:txBody>
                      </p:sp>
                      <p:sp>
                        <p:nvSpPr>
                          <p:cNvPr id="519" name="Rectangle 171">
                            <a:extLst>
                              <a:ext uri="{FF2B5EF4-FFF2-40B4-BE49-F238E27FC236}">
                                <a16:creationId xmlns:a16="http://schemas.microsoft.com/office/drawing/2014/main" xmlns="" id="{0849F56D-029F-2047-A66E-D7FD98CA35F0}"/>
                              </a:ext>
                            </a:extLst>
                          </p:cNvPr>
                          <p:cNvSpPr/>
                          <p:nvPr/>
                        </p:nvSpPr>
                        <p:spPr>
                          <a:xfrm>
                            <a:off x="932707" y="5767552"/>
                            <a:ext cx="801413" cy="232210"/>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Concentrating</a:t>
                            </a:r>
                            <a:r>
                              <a:rPr lang="es-MX" sz="500" b="0" dirty="0">
                                <a:solidFill>
                                  <a:srgbClr val="0000FF"/>
                                </a:solidFill>
                              </a:rPr>
                              <a:t> </a:t>
                            </a:r>
                            <a:r>
                              <a:rPr lang="es-MX" sz="500" b="0" dirty="0" err="1">
                                <a:solidFill>
                                  <a:srgbClr val="0000FF"/>
                                </a:solidFill>
                              </a:rPr>
                              <a:t>account</a:t>
                            </a:r>
                            <a:endParaRPr lang="es-MX" sz="500" b="0" dirty="0">
                              <a:solidFill>
                                <a:srgbClr val="0000FF"/>
                              </a:solidFill>
                            </a:endParaRPr>
                          </a:p>
                        </p:txBody>
                      </p:sp>
                    </p:grpSp>
                    <p:sp>
                      <p:nvSpPr>
                        <p:cNvPr id="496" name="Rectangle 148">
                          <a:extLst>
                            <a:ext uri="{FF2B5EF4-FFF2-40B4-BE49-F238E27FC236}">
                              <a16:creationId xmlns:a16="http://schemas.microsoft.com/office/drawing/2014/main" xmlns="" id="{688617A3-D8B1-814D-AEC2-8CD154F88059}"/>
                            </a:ext>
                          </a:extLst>
                        </p:cNvPr>
                        <p:cNvSpPr/>
                        <p:nvPr/>
                      </p:nvSpPr>
                      <p:spPr>
                        <a:xfrm>
                          <a:off x="5253" y="525517"/>
                          <a:ext cx="562101" cy="28485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IMSS</a:t>
                          </a:r>
                        </a:p>
                      </p:txBody>
                    </p:sp>
                    <p:cxnSp>
                      <p:nvCxnSpPr>
                        <p:cNvPr id="497" name="Elbow Connector 149">
                          <a:extLst>
                            <a:ext uri="{FF2B5EF4-FFF2-40B4-BE49-F238E27FC236}">
                              <a16:creationId xmlns:a16="http://schemas.microsoft.com/office/drawing/2014/main" xmlns="" id="{5598AB16-4290-C64C-95B5-68CFBC13D2E1}"/>
                            </a:ext>
                          </a:extLst>
                        </p:cNvPr>
                        <p:cNvCxnSpPr>
                          <a:stCxn id="498" idx="0"/>
                          <a:endCxn id="499" idx="1"/>
                        </p:cNvCxnSpPr>
                        <p:nvPr/>
                      </p:nvCxnSpPr>
                      <p:spPr>
                        <a:xfrm rot="5400000" flipH="1" flipV="1">
                          <a:off x="514077" y="113930"/>
                          <a:ext cx="269328" cy="448745"/>
                        </a:xfrm>
                        <a:prstGeom prst="bentConnector2">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98" name="TextBox 71">
                          <a:extLst>
                            <a:ext uri="{FF2B5EF4-FFF2-40B4-BE49-F238E27FC236}">
                              <a16:creationId xmlns:a16="http://schemas.microsoft.com/office/drawing/2014/main" xmlns="" id="{1DC516C7-55DC-7549-AF05-7AF8D9A7878D}"/>
                            </a:ext>
                          </a:extLst>
                        </p:cNvPr>
                        <p:cNvSpPr txBox="1"/>
                        <p:nvPr/>
                      </p:nvSpPr>
                      <p:spPr>
                        <a:xfrm>
                          <a:off x="360715" y="472966"/>
                          <a:ext cx="127310" cy="5912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99" name="TextBox 71">
                          <a:extLst>
                            <a:ext uri="{FF2B5EF4-FFF2-40B4-BE49-F238E27FC236}">
                              <a16:creationId xmlns:a16="http://schemas.microsoft.com/office/drawing/2014/main" xmlns="" id="{6E2794A8-7A57-D347-A414-84063F8DAE97}"/>
                            </a:ext>
                          </a:extLst>
                        </p:cNvPr>
                        <p:cNvSpPr txBox="1"/>
                        <p:nvPr/>
                      </p:nvSpPr>
                      <p:spPr>
                        <a:xfrm>
                          <a:off x="873114" y="105104"/>
                          <a:ext cx="48183" cy="19706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500" name="Elbow Connector 152">
                          <a:extLst>
                            <a:ext uri="{FF2B5EF4-FFF2-40B4-BE49-F238E27FC236}">
                              <a16:creationId xmlns:a16="http://schemas.microsoft.com/office/drawing/2014/main" xmlns="" id="{6487308F-174B-C246-95A6-315AB0D7CDEA}"/>
                            </a:ext>
                          </a:extLst>
                        </p:cNvPr>
                        <p:cNvCxnSpPr>
                          <a:stCxn id="499" idx="1"/>
                          <a:endCxn id="501" idx="1"/>
                        </p:cNvCxnSpPr>
                        <p:nvPr/>
                      </p:nvCxnSpPr>
                      <p:spPr>
                        <a:xfrm rot="10800000" flipH="1" flipV="1">
                          <a:off x="873113" y="203638"/>
                          <a:ext cx="61863" cy="614854"/>
                        </a:xfrm>
                        <a:prstGeom prst="bentConnector3">
                          <a:avLst>
                            <a:gd name="adj1" fmla="val -34126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01" name="TextBox 71">
                          <a:extLst>
                            <a:ext uri="{FF2B5EF4-FFF2-40B4-BE49-F238E27FC236}">
                              <a16:creationId xmlns:a16="http://schemas.microsoft.com/office/drawing/2014/main" xmlns="" id="{47BE54C0-0EC0-E646-9963-559D1D3A531D}"/>
                            </a:ext>
                          </a:extLst>
                        </p:cNvPr>
                        <p:cNvSpPr txBox="1"/>
                        <p:nvPr/>
                      </p:nvSpPr>
                      <p:spPr>
                        <a:xfrm>
                          <a:off x="934978" y="763312"/>
                          <a:ext cx="45719" cy="11036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502" name="TextBox 71">
                          <a:extLst>
                            <a:ext uri="{FF2B5EF4-FFF2-40B4-BE49-F238E27FC236}">
                              <a16:creationId xmlns:a16="http://schemas.microsoft.com/office/drawing/2014/main" xmlns="" id="{0BD0ACF2-07CA-974F-A23F-A0F2AECC6A9E}"/>
                            </a:ext>
                          </a:extLst>
                        </p:cNvPr>
                        <p:cNvSpPr txBox="1"/>
                        <p:nvPr/>
                      </p:nvSpPr>
                      <p:spPr>
                        <a:xfrm>
                          <a:off x="1243719" y="1137743"/>
                          <a:ext cx="131116" cy="4571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grpSp>
                  <p:cxnSp>
                    <p:nvCxnSpPr>
                      <p:cNvPr id="486" name="Elbow Connector 138">
                        <a:extLst>
                          <a:ext uri="{FF2B5EF4-FFF2-40B4-BE49-F238E27FC236}">
                            <a16:creationId xmlns:a16="http://schemas.microsoft.com/office/drawing/2014/main" xmlns="" id="{90457A33-8E12-C341-A87F-4560CEB412F9}"/>
                          </a:ext>
                        </a:extLst>
                      </p:cNvPr>
                      <p:cNvCxnSpPr>
                        <a:endCxn id="468" idx="1"/>
                      </p:cNvCxnSpPr>
                      <p:nvPr/>
                    </p:nvCxnSpPr>
                    <p:spPr>
                      <a:xfrm>
                        <a:off x="1805151" y="131379"/>
                        <a:ext cx="953813" cy="2779988"/>
                      </a:xfrm>
                      <a:prstGeom prst="bentConnector3">
                        <a:avLst>
                          <a:gd name="adj1" fmla="val 5000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7" name="Elbow Connector 139">
                        <a:extLst>
                          <a:ext uri="{FF2B5EF4-FFF2-40B4-BE49-F238E27FC236}">
                            <a16:creationId xmlns:a16="http://schemas.microsoft.com/office/drawing/2014/main" xmlns="" id="{0D9BE9E5-4209-364C-8159-914A5420C67B}"/>
                          </a:ext>
                        </a:extLst>
                      </p:cNvPr>
                      <p:cNvCxnSpPr>
                        <a:endCxn id="488" idx="1"/>
                      </p:cNvCxnSpPr>
                      <p:nvPr/>
                    </p:nvCxnSpPr>
                    <p:spPr>
                      <a:xfrm>
                        <a:off x="1818289" y="375087"/>
                        <a:ext cx="606971" cy="1972005"/>
                      </a:xfrm>
                      <a:prstGeom prst="bentConnector3">
                        <a:avLst>
                          <a:gd name="adj1" fmla="val 43506"/>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88" name="TextBox 71">
                        <a:extLst>
                          <a:ext uri="{FF2B5EF4-FFF2-40B4-BE49-F238E27FC236}">
                            <a16:creationId xmlns:a16="http://schemas.microsoft.com/office/drawing/2014/main" xmlns="" id="{5B312987-1236-5641-AEC0-2C2B5F8E7F9A}"/>
                          </a:ext>
                        </a:extLst>
                      </p:cNvPr>
                      <p:cNvSpPr txBox="1"/>
                      <p:nvPr/>
                    </p:nvSpPr>
                    <p:spPr>
                      <a:xfrm>
                        <a:off x="2425260" y="2301766"/>
                        <a:ext cx="51238" cy="9065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89" name="Elbow Connector 141">
                        <a:extLst>
                          <a:ext uri="{FF2B5EF4-FFF2-40B4-BE49-F238E27FC236}">
                            <a16:creationId xmlns:a16="http://schemas.microsoft.com/office/drawing/2014/main" xmlns="" id="{42425447-1B65-A949-94BE-9F64E5B47246}"/>
                          </a:ext>
                        </a:extLst>
                      </p:cNvPr>
                      <p:cNvCxnSpPr>
                        <a:endCxn id="490" idx="3"/>
                      </p:cNvCxnSpPr>
                      <p:nvPr/>
                    </p:nvCxnSpPr>
                    <p:spPr>
                      <a:xfrm rot="10800000">
                        <a:off x="1819340" y="819148"/>
                        <a:ext cx="596724" cy="2908738"/>
                      </a:xfrm>
                      <a:prstGeom prst="bentConnector3">
                        <a:avLst>
                          <a:gd name="adj1" fmla="val 37891"/>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90" name="TextBox 71">
                        <a:extLst>
                          <a:ext uri="{FF2B5EF4-FFF2-40B4-BE49-F238E27FC236}">
                            <a16:creationId xmlns:a16="http://schemas.microsoft.com/office/drawing/2014/main" xmlns="" id="{0A5F78FF-5E43-3A4F-9F89-CFB752A3BA5C}"/>
                          </a:ext>
                        </a:extLst>
                      </p:cNvPr>
                      <p:cNvSpPr txBox="1"/>
                      <p:nvPr/>
                    </p:nvSpPr>
                    <p:spPr>
                      <a:xfrm>
                        <a:off x="1773621" y="750174"/>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91" name="Elbow Connector 143">
                        <a:extLst>
                          <a:ext uri="{FF2B5EF4-FFF2-40B4-BE49-F238E27FC236}">
                            <a16:creationId xmlns:a16="http://schemas.microsoft.com/office/drawing/2014/main" xmlns="" id="{DC019888-09CE-F543-8FD3-3B5908281D5E}"/>
                          </a:ext>
                        </a:extLst>
                      </p:cNvPr>
                      <p:cNvCxnSpPr>
                        <a:endCxn id="492" idx="3"/>
                      </p:cNvCxnSpPr>
                      <p:nvPr/>
                    </p:nvCxnSpPr>
                    <p:spPr>
                      <a:xfrm rot="10800000">
                        <a:off x="1833792" y="2016014"/>
                        <a:ext cx="582273" cy="1711872"/>
                      </a:xfrm>
                      <a:prstGeom prst="bentConnector3">
                        <a:avLst>
                          <a:gd name="adj1" fmla="val 50000"/>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92" name="TextBox 71">
                        <a:extLst>
                          <a:ext uri="{FF2B5EF4-FFF2-40B4-BE49-F238E27FC236}">
                            <a16:creationId xmlns:a16="http://schemas.microsoft.com/office/drawing/2014/main" xmlns="" id="{BCDBE3F8-5B82-8246-B75C-66B4B2EDADAA}"/>
                          </a:ext>
                        </a:extLst>
                      </p:cNvPr>
                      <p:cNvSpPr txBox="1"/>
                      <p:nvPr/>
                    </p:nvSpPr>
                    <p:spPr>
                      <a:xfrm>
                        <a:off x="1788072" y="1947040"/>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93" name="Elbow Connector 145">
                        <a:extLst>
                          <a:ext uri="{FF2B5EF4-FFF2-40B4-BE49-F238E27FC236}">
                            <a16:creationId xmlns:a16="http://schemas.microsoft.com/office/drawing/2014/main" xmlns="" id="{251E7F40-786F-ED4B-B270-4BDB62F17EEC}"/>
                          </a:ext>
                        </a:extLst>
                      </p:cNvPr>
                      <p:cNvCxnSpPr>
                        <a:endCxn id="473" idx="3"/>
                      </p:cNvCxnSpPr>
                      <p:nvPr/>
                    </p:nvCxnSpPr>
                    <p:spPr>
                      <a:xfrm rot="10800000">
                        <a:off x="1836420" y="2997418"/>
                        <a:ext cx="579645" cy="730469"/>
                      </a:xfrm>
                      <a:prstGeom prst="bentConnector3">
                        <a:avLst>
                          <a:gd name="adj1" fmla="val 59066"/>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grpSp>
                <p:sp>
                  <p:nvSpPr>
                    <p:cNvPr id="473" name="TextBox 71">
                      <a:extLst>
                        <a:ext uri="{FF2B5EF4-FFF2-40B4-BE49-F238E27FC236}">
                          <a16:creationId xmlns:a16="http://schemas.microsoft.com/office/drawing/2014/main" xmlns="" id="{B79F96B1-5A4C-9B40-AB18-A0B3C1862DDE}"/>
                        </a:ext>
                      </a:extLst>
                    </p:cNvPr>
                    <p:cNvSpPr txBox="1"/>
                    <p:nvPr/>
                  </p:nvSpPr>
                  <p:spPr>
                    <a:xfrm>
                      <a:off x="1790700" y="2928443"/>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74" name="Elbow Connector 126">
                      <a:extLst>
                        <a:ext uri="{FF2B5EF4-FFF2-40B4-BE49-F238E27FC236}">
                          <a16:creationId xmlns:a16="http://schemas.microsoft.com/office/drawing/2014/main" xmlns="" id="{8E06D423-7032-7743-A869-9D78AC9934F4}"/>
                        </a:ext>
                      </a:extLst>
                    </p:cNvPr>
                    <p:cNvCxnSpPr>
                      <a:endCxn id="475" idx="3"/>
                    </p:cNvCxnSpPr>
                    <p:nvPr/>
                  </p:nvCxnSpPr>
                  <p:spPr>
                    <a:xfrm rot="10800000" flipV="1">
                      <a:off x="1875834" y="3727885"/>
                      <a:ext cx="540231" cy="241739"/>
                    </a:xfrm>
                    <a:prstGeom prst="bentConnector3">
                      <a:avLst>
                        <a:gd name="adj1" fmla="val 67024"/>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75" name="TextBox 71">
                      <a:extLst>
                        <a:ext uri="{FF2B5EF4-FFF2-40B4-BE49-F238E27FC236}">
                          <a16:creationId xmlns:a16="http://schemas.microsoft.com/office/drawing/2014/main" xmlns="" id="{5276282C-2432-9E43-B3C0-4386B57F721E}"/>
                        </a:ext>
                      </a:extLst>
                    </p:cNvPr>
                    <p:cNvSpPr txBox="1"/>
                    <p:nvPr/>
                  </p:nvSpPr>
                  <p:spPr>
                    <a:xfrm>
                      <a:off x="1830114" y="3900651"/>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76" name="Elbow Connector 128">
                      <a:extLst>
                        <a:ext uri="{FF2B5EF4-FFF2-40B4-BE49-F238E27FC236}">
                          <a16:creationId xmlns:a16="http://schemas.microsoft.com/office/drawing/2014/main" xmlns="" id="{09BC5378-E1B2-CB40-B870-0EC0281F5DD5}"/>
                        </a:ext>
                      </a:extLst>
                    </p:cNvPr>
                    <p:cNvCxnSpPr>
                      <a:endCxn id="477" idx="3"/>
                    </p:cNvCxnSpPr>
                    <p:nvPr/>
                  </p:nvCxnSpPr>
                  <p:spPr>
                    <a:xfrm rot="10800000" flipV="1">
                      <a:off x="1903422" y="3727886"/>
                      <a:ext cx="512642" cy="735726"/>
                    </a:xfrm>
                    <a:prstGeom prst="bentConnector3">
                      <a:avLst>
                        <a:gd name="adj1" fmla="val 56407"/>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77" name="TextBox 71">
                      <a:extLst>
                        <a:ext uri="{FF2B5EF4-FFF2-40B4-BE49-F238E27FC236}">
                          <a16:creationId xmlns:a16="http://schemas.microsoft.com/office/drawing/2014/main" xmlns="" id="{C09F5AA5-492B-ED48-AE6A-20645578DBC9}"/>
                        </a:ext>
                      </a:extLst>
                    </p:cNvPr>
                    <p:cNvSpPr txBox="1"/>
                    <p:nvPr/>
                  </p:nvSpPr>
                  <p:spPr>
                    <a:xfrm>
                      <a:off x="1857703" y="4394638"/>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78" name="Elbow Connector 130">
                      <a:extLst>
                        <a:ext uri="{FF2B5EF4-FFF2-40B4-BE49-F238E27FC236}">
                          <a16:creationId xmlns:a16="http://schemas.microsoft.com/office/drawing/2014/main" xmlns="" id="{E862E344-2EEB-3046-9732-00F3DFF955ED}"/>
                        </a:ext>
                      </a:extLst>
                    </p:cNvPr>
                    <p:cNvCxnSpPr>
                      <a:endCxn id="479" idx="3"/>
                    </p:cNvCxnSpPr>
                    <p:nvPr/>
                  </p:nvCxnSpPr>
                  <p:spPr>
                    <a:xfrm rot="10800000" flipV="1">
                      <a:off x="1891598" y="3727886"/>
                      <a:ext cx="524466" cy="1472764"/>
                    </a:xfrm>
                    <a:prstGeom prst="bentConnector3">
                      <a:avLst>
                        <a:gd name="adj1" fmla="val 23698"/>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79" name="TextBox 71">
                      <a:extLst>
                        <a:ext uri="{FF2B5EF4-FFF2-40B4-BE49-F238E27FC236}">
                          <a16:creationId xmlns:a16="http://schemas.microsoft.com/office/drawing/2014/main" xmlns="" id="{2AAB9B78-5CC5-854C-9226-9A081794A996}"/>
                        </a:ext>
                      </a:extLst>
                    </p:cNvPr>
                    <p:cNvSpPr txBox="1"/>
                    <p:nvPr/>
                  </p:nvSpPr>
                  <p:spPr>
                    <a:xfrm>
                      <a:off x="1845879" y="5131676"/>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cxnSp>
                  <p:nvCxnSpPr>
                    <p:cNvPr id="480" name="Elbow Connector 132">
                      <a:extLst>
                        <a:ext uri="{FF2B5EF4-FFF2-40B4-BE49-F238E27FC236}">
                          <a16:creationId xmlns:a16="http://schemas.microsoft.com/office/drawing/2014/main" xmlns="" id="{06178CB3-7966-A940-BCEA-486371E14430}"/>
                        </a:ext>
                      </a:extLst>
                    </p:cNvPr>
                    <p:cNvCxnSpPr>
                      <a:endCxn id="481" idx="3"/>
                    </p:cNvCxnSpPr>
                    <p:nvPr/>
                  </p:nvCxnSpPr>
                  <p:spPr>
                    <a:xfrm rot="10800000" flipV="1">
                      <a:off x="1912618" y="3727886"/>
                      <a:ext cx="503446" cy="2130974"/>
                    </a:xfrm>
                    <a:prstGeom prst="bentConnector3">
                      <a:avLst>
                        <a:gd name="adj1" fmla="val 13466"/>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sp>
                  <p:nvSpPr>
                    <p:cNvPr id="481" name="TextBox 71">
                      <a:extLst>
                        <a:ext uri="{FF2B5EF4-FFF2-40B4-BE49-F238E27FC236}">
                          <a16:creationId xmlns:a16="http://schemas.microsoft.com/office/drawing/2014/main" xmlns="" id="{8FFE08BA-9A72-074E-B2D0-E457DC7F45F8}"/>
                        </a:ext>
                      </a:extLst>
                    </p:cNvPr>
                    <p:cNvSpPr txBox="1"/>
                    <p:nvPr/>
                  </p:nvSpPr>
                  <p:spPr>
                    <a:xfrm>
                      <a:off x="1866899" y="5789886"/>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grpSp>
              <p:sp>
                <p:nvSpPr>
                  <p:cNvPr id="377" name="Rectangle 28">
                    <a:extLst>
                      <a:ext uri="{FF2B5EF4-FFF2-40B4-BE49-F238E27FC236}">
                        <a16:creationId xmlns:a16="http://schemas.microsoft.com/office/drawing/2014/main" xmlns="" id="{543C072F-A4C8-9547-B1C2-B03BAD5412FA}"/>
                      </a:ext>
                    </a:extLst>
                  </p:cNvPr>
                  <p:cNvSpPr/>
                  <p:nvPr/>
                </p:nvSpPr>
                <p:spPr>
                  <a:xfrm>
                    <a:off x="6272046" y="6569"/>
                    <a:ext cx="729155" cy="28903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IMSS PATTERNS</a:t>
                    </a:r>
                  </a:p>
                </p:txBody>
              </p:sp>
              <p:sp>
                <p:nvSpPr>
                  <p:cNvPr id="378" name="Rectangle 29">
                    <a:extLst>
                      <a:ext uri="{FF2B5EF4-FFF2-40B4-BE49-F238E27FC236}">
                        <a16:creationId xmlns:a16="http://schemas.microsoft.com/office/drawing/2014/main" xmlns="" id="{B681E870-1663-EF44-A8C1-EBAEFD4BDA09}"/>
                      </a:ext>
                    </a:extLst>
                  </p:cNvPr>
                  <p:cNvSpPr/>
                  <p:nvPr/>
                </p:nvSpPr>
                <p:spPr>
                  <a:xfrm>
                    <a:off x="5175031" y="32845"/>
                    <a:ext cx="732576" cy="253831"/>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a:solidFill>
                          <a:srgbClr val="0000FF"/>
                        </a:solidFill>
                      </a:rPr>
                      <a:t>E-SAR</a:t>
                    </a:r>
                  </a:p>
                </p:txBody>
              </p:sp>
              <p:sp>
                <p:nvSpPr>
                  <p:cNvPr id="379" name="Rectangle 30">
                    <a:extLst>
                      <a:ext uri="{FF2B5EF4-FFF2-40B4-BE49-F238E27FC236}">
                        <a16:creationId xmlns:a16="http://schemas.microsoft.com/office/drawing/2014/main" xmlns="" id="{8BC6955C-6AC7-1B40-B7BD-EDE26D9DA95C}"/>
                      </a:ext>
                    </a:extLst>
                  </p:cNvPr>
                  <p:cNvSpPr/>
                  <p:nvPr/>
                </p:nvSpPr>
                <p:spPr>
                  <a:xfrm>
                    <a:off x="5189483" y="454573"/>
                    <a:ext cx="732576" cy="268013"/>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a:solidFill>
                          <a:srgbClr val="0000FF"/>
                        </a:solidFill>
                      </a:rPr>
                      <a:t>SIRI</a:t>
                    </a:r>
                  </a:p>
                </p:txBody>
              </p:sp>
              <p:sp>
                <p:nvSpPr>
                  <p:cNvPr id="380" name="Rectangle 31">
                    <a:extLst>
                      <a:ext uri="{FF2B5EF4-FFF2-40B4-BE49-F238E27FC236}">
                        <a16:creationId xmlns:a16="http://schemas.microsoft.com/office/drawing/2014/main" xmlns="" id="{301B8452-D8CA-7142-8A48-BCD804487C8C}"/>
                      </a:ext>
                    </a:extLst>
                  </p:cNvPr>
                  <p:cNvSpPr/>
                  <p:nvPr/>
                </p:nvSpPr>
                <p:spPr>
                  <a:xfrm>
                    <a:off x="6278616" y="407277"/>
                    <a:ext cx="729155" cy="283779"/>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ISSSTE PAYMENT CENTER</a:t>
                    </a:r>
                  </a:p>
                </p:txBody>
              </p:sp>
              <p:cxnSp>
                <p:nvCxnSpPr>
                  <p:cNvPr id="381" name="Elbow Connector 32">
                    <a:extLst>
                      <a:ext uri="{FF2B5EF4-FFF2-40B4-BE49-F238E27FC236}">
                        <a16:creationId xmlns:a16="http://schemas.microsoft.com/office/drawing/2014/main" xmlns="" id="{0341F1CC-1D91-FA47-BF22-2660FCF2555C}"/>
                      </a:ext>
                    </a:extLst>
                  </p:cNvPr>
                  <p:cNvCxnSpPr/>
                  <p:nvPr/>
                </p:nvCxnSpPr>
                <p:spPr>
                  <a:xfrm rot="10800000">
                    <a:off x="5983014" y="564930"/>
                    <a:ext cx="236482" cy="2"/>
                  </a:xfrm>
                  <a:prstGeom prst="bentConnector3">
                    <a:avLst>
                      <a:gd name="adj1" fmla="val 5000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2" name="Rectangle 33">
                    <a:extLst>
                      <a:ext uri="{FF2B5EF4-FFF2-40B4-BE49-F238E27FC236}">
                        <a16:creationId xmlns:a16="http://schemas.microsoft.com/office/drawing/2014/main" xmlns="" id="{381CEE8B-FDAF-8E4B-9F41-D85091E6ACB2}"/>
                      </a:ext>
                    </a:extLst>
                  </p:cNvPr>
                  <p:cNvSpPr/>
                  <p:nvPr/>
                </p:nvSpPr>
                <p:spPr>
                  <a:xfrm>
                    <a:off x="5190797" y="1001112"/>
                    <a:ext cx="732576"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a:solidFill>
                          <a:srgbClr val="0000FF"/>
                        </a:solidFill>
                      </a:rPr>
                      <a:t>SARTEL</a:t>
                    </a:r>
                  </a:p>
                  <a:p>
                    <a:pPr algn="ctr"/>
                    <a:r>
                      <a:rPr lang="es-MX" sz="500" b="0">
                        <a:solidFill>
                          <a:srgbClr val="0000FF"/>
                        </a:solidFill>
                      </a:rPr>
                      <a:t>E-SAR</a:t>
                    </a:r>
                  </a:p>
                </p:txBody>
              </p:sp>
              <p:sp>
                <p:nvSpPr>
                  <p:cNvPr id="383" name="Rectangle 34">
                    <a:extLst>
                      <a:ext uri="{FF2B5EF4-FFF2-40B4-BE49-F238E27FC236}">
                        <a16:creationId xmlns:a16="http://schemas.microsoft.com/office/drawing/2014/main" xmlns="" id="{7C41FC6E-DAE0-F049-822C-10A0FF966190}"/>
                      </a:ext>
                    </a:extLst>
                  </p:cNvPr>
                  <p:cNvSpPr/>
                  <p:nvPr/>
                </p:nvSpPr>
                <p:spPr>
                  <a:xfrm>
                    <a:off x="6274670" y="1090450"/>
                    <a:ext cx="733101"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EMPLOYEES</a:t>
                    </a:r>
                  </a:p>
                </p:txBody>
              </p:sp>
              <p:sp>
                <p:nvSpPr>
                  <p:cNvPr id="384" name="Rectangle 35">
                    <a:extLst>
                      <a:ext uri="{FF2B5EF4-FFF2-40B4-BE49-F238E27FC236}">
                        <a16:creationId xmlns:a16="http://schemas.microsoft.com/office/drawing/2014/main" xmlns="" id="{3F941933-22CB-B941-8561-4C14FF6CA6FB}"/>
                      </a:ext>
                    </a:extLst>
                  </p:cNvPr>
                  <p:cNvSpPr/>
                  <p:nvPr/>
                </p:nvSpPr>
                <p:spPr>
                  <a:xfrm>
                    <a:off x="5188169" y="1245478"/>
                    <a:ext cx="735724"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a:solidFill>
                          <a:srgbClr val="0000FF"/>
                        </a:solidFill>
                      </a:rPr>
                      <a:t>AFORE </a:t>
                    </a:r>
                  </a:p>
                  <a:p>
                    <a:pPr algn="ctr"/>
                    <a:r>
                      <a:rPr lang="es-MX" sz="500" b="0">
                        <a:solidFill>
                          <a:srgbClr val="0000FF"/>
                        </a:solidFill>
                      </a:rPr>
                      <a:t>MOVIL</a:t>
                    </a:r>
                  </a:p>
                </p:txBody>
              </p:sp>
              <p:cxnSp>
                <p:nvCxnSpPr>
                  <p:cNvPr id="385" name="Elbow Connector 36">
                    <a:extLst>
                      <a:ext uri="{FF2B5EF4-FFF2-40B4-BE49-F238E27FC236}">
                        <a16:creationId xmlns:a16="http://schemas.microsoft.com/office/drawing/2014/main" xmlns="" id="{C3B8499E-FAD1-CB49-A653-E0E8BB032304}"/>
                      </a:ext>
                    </a:extLst>
                  </p:cNvPr>
                  <p:cNvCxnSpPr/>
                  <p:nvPr/>
                </p:nvCxnSpPr>
                <p:spPr>
                  <a:xfrm>
                    <a:off x="5969875" y="1261242"/>
                    <a:ext cx="243055"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sp>
                <p:nvSpPr>
                  <p:cNvPr id="386" name="Rectangle 37">
                    <a:extLst>
                      <a:ext uri="{FF2B5EF4-FFF2-40B4-BE49-F238E27FC236}">
                        <a16:creationId xmlns:a16="http://schemas.microsoft.com/office/drawing/2014/main" xmlns="" id="{106ABA4A-0F00-194A-9790-05436B8C0B69}"/>
                      </a:ext>
                    </a:extLst>
                  </p:cNvPr>
                  <p:cNvSpPr/>
                  <p:nvPr/>
                </p:nvSpPr>
                <p:spPr>
                  <a:xfrm>
                    <a:off x="5215758" y="1746034"/>
                    <a:ext cx="729155"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dirty="0" err="1">
                        <a:solidFill>
                          <a:srgbClr val="0000FF"/>
                        </a:solidFill>
                      </a:rPr>
                      <a:t>Voluntary</a:t>
                    </a:r>
                    <a:r>
                      <a:rPr lang="es-MX" sz="500" dirty="0">
                        <a:solidFill>
                          <a:srgbClr val="0000FF"/>
                        </a:solidFill>
                      </a:rPr>
                      <a:t> </a:t>
                    </a:r>
                    <a:r>
                      <a:rPr lang="es-MX" sz="500" dirty="0" err="1">
                        <a:solidFill>
                          <a:srgbClr val="0000FF"/>
                        </a:solidFill>
                      </a:rPr>
                      <a:t>contributions</a:t>
                    </a:r>
                    <a:endParaRPr lang="es-MX" sz="500" b="0" dirty="0">
                      <a:solidFill>
                        <a:srgbClr val="0000FF"/>
                      </a:solidFill>
                    </a:endParaRPr>
                  </a:p>
                </p:txBody>
              </p:sp>
              <p:sp>
                <p:nvSpPr>
                  <p:cNvPr id="387" name="Rectangle 38">
                    <a:extLst>
                      <a:ext uri="{FF2B5EF4-FFF2-40B4-BE49-F238E27FC236}">
                        <a16:creationId xmlns:a16="http://schemas.microsoft.com/office/drawing/2014/main" xmlns="" id="{3E5C855F-6865-0843-80DE-73622851E227}"/>
                      </a:ext>
                    </a:extLst>
                  </p:cNvPr>
                  <p:cNvSpPr/>
                  <p:nvPr/>
                </p:nvSpPr>
                <p:spPr>
                  <a:xfrm>
                    <a:off x="6282553" y="1722386"/>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COMERCIAL NETS</a:t>
                    </a:r>
                  </a:p>
                </p:txBody>
              </p:sp>
              <p:cxnSp>
                <p:nvCxnSpPr>
                  <p:cNvPr id="388" name="Elbow Connector 39">
                    <a:extLst>
                      <a:ext uri="{FF2B5EF4-FFF2-40B4-BE49-F238E27FC236}">
                        <a16:creationId xmlns:a16="http://schemas.microsoft.com/office/drawing/2014/main" xmlns="" id="{CDD79205-9B8F-8145-A142-5BAAE4555D25}"/>
                      </a:ext>
                    </a:extLst>
                  </p:cNvPr>
                  <p:cNvCxnSpPr/>
                  <p:nvPr/>
                </p:nvCxnSpPr>
                <p:spPr>
                  <a:xfrm>
                    <a:off x="5984326" y="1847196"/>
                    <a:ext cx="243055"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sp>
                <p:nvSpPr>
                  <p:cNvPr id="389" name="Rectangle 40">
                    <a:extLst>
                      <a:ext uri="{FF2B5EF4-FFF2-40B4-BE49-F238E27FC236}">
                        <a16:creationId xmlns:a16="http://schemas.microsoft.com/office/drawing/2014/main" xmlns="" id="{DBCB5FED-67E7-C142-942C-33A73F743579}"/>
                      </a:ext>
                    </a:extLst>
                  </p:cNvPr>
                  <p:cNvSpPr/>
                  <p:nvPr/>
                </p:nvSpPr>
                <p:spPr>
                  <a:xfrm>
                    <a:off x="5217072" y="2318849"/>
                    <a:ext cx="729155"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SUA´s</a:t>
                    </a:r>
                    <a:endParaRPr lang="es-MX" sz="500" b="0" dirty="0">
                      <a:solidFill>
                        <a:srgbClr val="0000FF"/>
                      </a:solidFill>
                    </a:endParaRPr>
                  </a:p>
                  <a:p>
                    <a:pPr algn="ctr"/>
                    <a:r>
                      <a:rPr lang="es-MX" sz="500" b="0" dirty="0" err="1">
                        <a:solidFill>
                          <a:srgbClr val="0000FF"/>
                        </a:solidFill>
                      </a:rPr>
                      <a:t>Payments</a:t>
                    </a:r>
                    <a:endParaRPr lang="es-MX" sz="500" b="0" dirty="0">
                      <a:solidFill>
                        <a:srgbClr val="0000FF"/>
                      </a:solidFill>
                    </a:endParaRPr>
                  </a:p>
                </p:txBody>
              </p:sp>
              <p:sp>
                <p:nvSpPr>
                  <p:cNvPr id="390" name="Rectangle 41">
                    <a:extLst>
                      <a:ext uri="{FF2B5EF4-FFF2-40B4-BE49-F238E27FC236}">
                        <a16:creationId xmlns:a16="http://schemas.microsoft.com/office/drawing/2014/main" xmlns="" id="{6AF92AE9-5BDE-4A4E-AB75-A49EC860BEAE}"/>
                      </a:ext>
                    </a:extLst>
                  </p:cNvPr>
                  <p:cNvSpPr/>
                  <p:nvPr/>
                </p:nvSpPr>
                <p:spPr>
                  <a:xfrm>
                    <a:off x="6270729" y="2295201"/>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err="1">
                        <a:solidFill>
                          <a:schemeClr val="tx2"/>
                        </a:solidFill>
                      </a:rPr>
                      <a:t>ER´s</a:t>
                    </a:r>
                    <a:endParaRPr lang="es-MX" sz="500" b="1" dirty="0">
                      <a:solidFill>
                        <a:schemeClr val="tx2"/>
                      </a:solidFill>
                    </a:endParaRPr>
                  </a:p>
                  <a:p>
                    <a:pPr algn="ctr"/>
                    <a:r>
                      <a:rPr lang="es-MX" sz="500" b="1" dirty="0">
                        <a:solidFill>
                          <a:schemeClr val="tx2"/>
                        </a:solidFill>
                      </a:rPr>
                      <a:t>(BANKS)</a:t>
                    </a:r>
                  </a:p>
                </p:txBody>
              </p:sp>
              <p:cxnSp>
                <p:nvCxnSpPr>
                  <p:cNvPr id="391" name="Elbow Connector 42">
                    <a:extLst>
                      <a:ext uri="{FF2B5EF4-FFF2-40B4-BE49-F238E27FC236}">
                        <a16:creationId xmlns:a16="http://schemas.microsoft.com/office/drawing/2014/main" xmlns="" id="{DACA6B48-0E04-B444-BCBC-7B9528273A10}"/>
                      </a:ext>
                    </a:extLst>
                  </p:cNvPr>
                  <p:cNvCxnSpPr>
                    <a:stCxn id="377" idx="3"/>
                    <a:endCxn id="390" idx="3"/>
                  </p:cNvCxnSpPr>
                  <p:nvPr/>
                </p:nvCxnSpPr>
                <p:spPr>
                  <a:xfrm>
                    <a:off x="7001201" y="151087"/>
                    <a:ext cx="7884" cy="2289945"/>
                  </a:xfrm>
                  <a:prstGeom prst="bentConnector3">
                    <a:avLst>
                      <a:gd name="adj1" fmla="val 1499784"/>
                    </a:avLst>
                  </a:prstGeom>
                  <a:ln w="12700">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392" name="Elbow Connector 43">
                    <a:extLst>
                      <a:ext uri="{FF2B5EF4-FFF2-40B4-BE49-F238E27FC236}">
                        <a16:creationId xmlns:a16="http://schemas.microsoft.com/office/drawing/2014/main" xmlns="" id="{A9FD3A56-ACB7-6D49-9B0C-05A0220DCB41}"/>
                      </a:ext>
                    </a:extLst>
                  </p:cNvPr>
                  <p:cNvCxnSpPr/>
                  <p:nvPr/>
                </p:nvCxnSpPr>
                <p:spPr>
                  <a:xfrm rot="10800000">
                    <a:off x="5977759" y="2431833"/>
                    <a:ext cx="236482" cy="2"/>
                  </a:xfrm>
                  <a:prstGeom prst="bentConnector3">
                    <a:avLst>
                      <a:gd name="adj1" fmla="val 5000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3" name="Rectangle 44">
                    <a:extLst>
                      <a:ext uri="{FF2B5EF4-FFF2-40B4-BE49-F238E27FC236}">
                        <a16:creationId xmlns:a16="http://schemas.microsoft.com/office/drawing/2014/main" xmlns="" id="{8833AA6F-D994-6A49-90D1-CDC1AFEAB8C0}"/>
                      </a:ext>
                    </a:extLst>
                  </p:cNvPr>
                  <p:cNvSpPr/>
                  <p:nvPr/>
                </p:nvSpPr>
                <p:spPr>
                  <a:xfrm>
                    <a:off x="5224954" y="2911371"/>
                    <a:ext cx="729155"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dirty="0" err="1">
                        <a:solidFill>
                          <a:srgbClr val="0000FF"/>
                        </a:solidFill>
                      </a:rPr>
                      <a:t>Diverse</a:t>
                    </a:r>
                    <a:r>
                      <a:rPr lang="es-MX" sz="500" dirty="0">
                        <a:solidFill>
                          <a:srgbClr val="0000FF"/>
                        </a:solidFill>
                      </a:rPr>
                      <a:t> media</a:t>
                    </a:r>
                    <a:endParaRPr lang="es-MX" sz="500" b="0" dirty="0">
                      <a:solidFill>
                        <a:srgbClr val="0000FF"/>
                      </a:solidFill>
                    </a:endParaRPr>
                  </a:p>
                </p:txBody>
              </p:sp>
              <p:sp>
                <p:nvSpPr>
                  <p:cNvPr id="394" name="Rectangle 45">
                    <a:extLst>
                      <a:ext uri="{FF2B5EF4-FFF2-40B4-BE49-F238E27FC236}">
                        <a16:creationId xmlns:a16="http://schemas.microsoft.com/office/drawing/2014/main" xmlns="" id="{665441FB-7529-BA4E-83B5-37FE47CAF5D1}"/>
                      </a:ext>
                    </a:extLst>
                  </p:cNvPr>
                  <p:cNvSpPr/>
                  <p:nvPr/>
                </p:nvSpPr>
                <p:spPr>
                  <a:xfrm>
                    <a:off x="6278612" y="2887723"/>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PROSA</a:t>
                    </a:r>
                  </a:p>
                </p:txBody>
              </p:sp>
              <p:cxnSp>
                <p:nvCxnSpPr>
                  <p:cNvPr id="395" name="Elbow Connector 46">
                    <a:extLst>
                      <a:ext uri="{FF2B5EF4-FFF2-40B4-BE49-F238E27FC236}">
                        <a16:creationId xmlns:a16="http://schemas.microsoft.com/office/drawing/2014/main" xmlns="" id="{C2955FF9-616B-C642-A9E6-34422F663E29}"/>
                      </a:ext>
                    </a:extLst>
                  </p:cNvPr>
                  <p:cNvCxnSpPr/>
                  <p:nvPr/>
                </p:nvCxnSpPr>
                <p:spPr>
                  <a:xfrm rot="10800000">
                    <a:off x="5998779" y="2965235"/>
                    <a:ext cx="236482" cy="2"/>
                  </a:xfrm>
                  <a:prstGeom prst="bentConnector3">
                    <a:avLst>
                      <a:gd name="adj1" fmla="val 5000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6" name="Elbow Connector 47">
                    <a:extLst>
                      <a:ext uri="{FF2B5EF4-FFF2-40B4-BE49-F238E27FC236}">
                        <a16:creationId xmlns:a16="http://schemas.microsoft.com/office/drawing/2014/main" xmlns="" id="{FEEC9B8E-2057-A94A-86E9-2FA9535C6CB9}"/>
                      </a:ext>
                    </a:extLst>
                  </p:cNvPr>
                  <p:cNvCxnSpPr/>
                  <p:nvPr/>
                </p:nvCxnSpPr>
                <p:spPr>
                  <a:xfrm>
                    <a:off x="6018484" y="3103185"/>
                    <a:ext cx="243055"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sp>
                <p:nvSpPr>
                  <p:cNvPr id="397" name="Rectangle 48">
                    <a:extLst>
                      <a:ext uri="{FF2B5EF4-FFF2-40B4-BE49-F238E27FC236}">
                        <a16:creationId xmlns:a16="http://schemas.microsoft.com/office/drawing/2014/main" xmlns="" id="{68E68ED6-65EF-BF45-A2CE-7E566741D724}"/>
                      </a:ext>
                    </a:extLst>
                  </p:cNvPr>
                  <p:cNvSpPr/>
                  <p:nvPr/>
                </p:nvSpPr>
                <p:spPr>
                  <a:xfrm>
                    <a:off x="5226268" y="3267406"/>
                    <a:ext cx="729155" cy="1238909"/>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Registers</a:t>
                    </a:r>
                    <a:endParaRPr lang="es-MX" sz="500" b="0" dirty="0">
                      <a:solidFill>
                        <a:srgbClr val="0000FF"/>
                      </a:solidFill>
                    </a:endParaRPr>
                  </a:p>
                  <a:p>
                    <a:pPr algn="ctr"/>
                    <a:r>
                      <a:rPr lang="es-MX" sz="500" dirty="0" err="1">
                        <a:solidFill>
                          <a:srgbClr val="0000FF"/>
                        </a:solidFill>
                      </a:rPr>
                      <a:t>Collection</a:t>
                    </a:r>
                    <a:endParaRPr lang="es-MX" sz="500" b="0" dirty="0">
                      <a:solidFill>
                        <a:srgbClr val="0000FF"/>
                      </a:solidFill>
                    </a:endParaRPr>
                  </a:p>
                  <a:p>
                    <a:pPr algn="ctr"/>
                    <a:r>
                      <a:rPr lang="es-MX" sz="500" b="0" dirty="0" err="1">
                        <a:solidFill>
                          <a:srgbClr val="0000FF"/>
                        </a:solidFill>
                      </a:rPr>
                      <a:t>Transactions</a:t>
                    </a:r>
                    <a:endParaRPr lang="es-MX" sz="500" b="0" dirty="0">
                      <a:solidFill>
                        <a:srgbClr val="0000FF"/>
                      </a:solidFill>
                    </a:endParaRPr>
                  </a:p>
                  <a:p>
                    <a:pPr algn="ctr"/>
                    <a:r>
                      <a:rPr lang="es-MX" sz="500" dirty="0" err="1">
                        <a:solidFill>
                          <a:srgbClr val="0000FF"/>
                        </a:solidFill>
                      </a:rPr>
                      <a:t>Withdrawals</a:t>
                    </a:r>
                    <a:endParaRPr lang="es-MX" sz="500" b="0" dirty="0">
                      <a:solidFill>
                        <a:srgbClr val="0000FF"/>
                      </a:solidFill>
                    </a:endParaRPr>
                  </a:p>
                  <a:p>
                    <a:pPr algn="ctr"/>
                    <a:r>
                      <a:rPr lang="es-MX" sz="500" b="0" dirty="0" err="1">
                        <a:solidFill>
                          <a:srgbClr val="0000FF"/>
                        </a:solidFill>
                      </a:rPr>
                      <a:t>InfoSAR</a:t>
                    </a:r>
                    <a:endParaRPr lang="es-MX" sz="500" b="0" dirty="0">
                      <a:solidFill>
                        <a:srgbClr val="0000FF"/>
                      </a:solidFill>
                    </a:endParaRPr>
                  </a:p>
                  <a:p>
                    <a:pPr algn="ctr"/>
                    <a:r>
                      <a:rPr lang="es-MX" sz="500" b="0" baseline="0" dirty="0" err="1">
                        <a:solidFill>
                          <a:srgbClr val="0000FF"/>
                        </a:solidFill>
                      </a:rPr>
                      <a:t>Trans</a:t>
                    </a:r>
                    <a:r>
                      <a:rPr lang="es-MX" sz="500" b="0" baseline="0" dirty="0">
                        <a:solidFill>
                          <a:srgbClr val="0000FF"/>
                        </a:solidFill>
                      </a:rPr>
                      <a:t>. </a:t>
                    </a:r>
                    <a:r>
                      <a:rPr lang="es-MX" sz="500" b="0" baseline="0" dirty="0" err="1">
                        <a:solidFill>
                          <a:srgbClr val="0000FF"/>
                        </a:solidFill>
                      </a:rPr>
                      <a:t>Acred</a:t>
                    </a:r>
                    <a:r>
                      <a:rPr lang="es-MX" sz="500" b="0" baseline="0" dirty="0">
                        <a:solidFill>
                          <a:srgbClr val="0000FF"/>
                        </a:solidFill>
                      </a:rPr>
                      <a:t>.</a:t>
                    </a:r>
                  </a:p>
                  <a:p>
                    <a:pPr algn="ctr"/>
                    <a:r>
                      <a:rPr lang="es-MX" sz="500" b="0" baseline="0" dirty="0">
                        <a:solidFill>
                          <a:srgbClr val="0000FF"/>
                        </a:solidFill>
                      </a:rPr>
                      <a:t>43 bis</a:t>
                    </a:r>
                  </a:p>
                  <a:p>
                    <a:pPr algn="ctr"/>
                    <a:r>
                      <a:rPr lang="es-MX" sz="500" b="0" baseline="0" dirty="0">
                        <a:solidFill>
                          <a:srgbClr val="0000FF"/>
                        </a:solidFill>
                      </a:rPr>
                      <a:t>Cubes</a:t>
                    </a:r>
                    <a:r>
                      <a:rPr lang="es-MX" sz="500" b="0" dirty="0">
                        <a:solidFill>
                          <a:srgbClr val="0000FF"/>
                        </a:solidFill>
                      </a:rPr>
                      <a:t> of </a:t>
                    </a:r>
                    <a:r>
                      <a:rPr lang="es-MX" sz="500" b="0" dirty="0" err="1">
                        <a:solidFill>
                          <a:srgbClr val="0000FF"/>
                        </a:solidFill>
                      </a:rPr>
                      <a:t>information</a:t>
                    </a:r>
                    <a:endParaRPr lang="es-MX" sz="500" b="0" baseline="0" dirty="0">
                      <a:solidFill>
                        <a:srgbClr val="0000FF"/>
                      </a:solidFill>
                    </a:endParaRPr>
                  </a:p>
                </p:txBody>
              </p:sp>
              <p:sp>
                <p:nvSpPr>
                  <p:cNvPr id="398" name="Rectangle 49">
                    <a:extLst>
                      <a:ext uri="{FF2B5EF4-FFF2-40B4-BE49-F238E27FC236}">
                        <a16:creationId xmlns:a16="http://schemas.microsoft.com/office/drawing/2014/main" xmlns="" id="{D64B6E05-FB46-DB4A-A83A-4BAB1A7B392E}"/>
                      </a:ext>
                    </a:extLst>
                  </p:cNvPr>
                  <p:cNvSpPr/>
                  <p:nvPr/>
                </p:nvSpPr>
                <p:spPr>
                  <a:xfrm>
                    <a:off x="6286494" y="3296312"/>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PENSIÓNISSSTE</a:t>
                    </a:r>
                  </a:p>
                </p:txBody>
              </p:sp>
              <p:sp>
                <p:nvSpPr>
                  <p:cNvPr id="399" name="Rectangle 50">
                    <a:extLst>
                      <a:ext uri="{FF2B5EF4-FFF2-40B4-BE49-F238E27FC236}">
                        <a16:creationId xmlns:a16="http://schemas.microsoft.com/office/drawing/2014/main" xmlns="" id="{812CFE16-EE89-594F-908A-C3CF9D1B5CFE}"/>
                      </a:ext>
                    </a:extLst>
                  </p:cNvPr>
                  <p:cNvSpPr/>
                  <p:nvPr/>
                </p:nvSpPr>
                <p:spPr>
                  <a:xfrm>
                    <a:off x="6281239" y="3632643"/>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AFORES</a:t>
                    </a:r>
                  </a:p>
                </p:txBody>
              </p:sp>
              <p:sp>
                <p:nvSpPr>
                  <p:cNvPr id="400" name="Rectangle 51">
                    <a:extLst>
                      <a:ext uri="{FF2B5EF4-FFF2-40B4-BE49-F238E27FC236}">
                        <a16:creationId xmlns:a16="http://schemas.microsoft.com/office/drawing/2014/main" xmlns="" id="{151FC176-35AB-BD4E-8382-E8866AB159E1}"/>
                      </a:ext>
                    </a:extLst>
                  </p:cNvPr>
                  <p:cNvSpPr/>
                  <p:nvPr/>
                </p:nvSpPr>
                <p:spPr>
                  <a:xfrm>
                    <a:off x="6275984" y="4198887"/>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SIEFORES</a:t>
                    </a:r>
                  </a:p>
                </p:txBody>
              </p:sp>
              <p:cxnSp>
                <p:nvCxnSpPr>
                  <p:cNvPr id="401" name="Elbow Connector 52">
                    <a:extLst>
                      <a:ext uri="{FF2B5EF4-FFF2-40B4-BE49-F238E27FC236}">
                        <a16:creationId xmlns:a16="http://schemas.microsoft.com/office/drawing/2014/main" xmlns="" id="{25C8853A-359F-CA48-8EDE-5914B26D803F}"/>
                      </a:ext>
                    </a:extLst>
                  </p:cNvPr>
                  <p:cNvCxnSpPr/>
                  <p:nvPr/>
                </p:nvCxnSpPr>
                <p:spPr>
                  <a:xfrm rot="16200000" flipH="1">
                    <a:off x="6544657" y="4056339"/>
                    <a:ext cx="190502"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sp>
                <p:nvSpPr>
                  <p:cNvPr id="402" name="Rectangle 53">
                    <a:extLst>
                      <a:ext uri="{FF2B5EF4-FFF2-40B4-BE49-F238E27FC236}">
                        <a16:creationId xmlns:a16="http://schemas.microsoft.com/office/drawing/2014/main" xmlns="" id="{51331CC4-89FA-854F-9C01-CD3B58741DA2}"/>
                      </a:ext>
                    </a:extLst>
                  </p:cNvPr>
                  <p:cNvSpPr/>
                  <p:nvPr/>
                </p:nvSpPr>
                <p:spPr>
                  <a:xfrm>
                    <a:off x="5206561" y="4751996"/>
                    <a:ext cx="729155"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Working</a:t>
                    </a:r>
                    <a:r>
                      <a:rPr lang="es-MX" sz="500" b="0" dirty="0">
                        <a:solidFill>
                          <a:srgbClr val="0000FF"/>
                        </a:solidFill>
                      </a:rPr>
                      <a:t> center </a:t>
                    </a:r>
                    <a:r>
                      <a:rPr lang="es-MX" sz="500" b="0" dirty="0" err="1">
                        <a:solidFill>
                          <a:srgbClr val="0000FF"/>
                        </a:solidFill>
                      </a:rPr>
                      <a:t>location</a:t>
                    </a:r>
                    <a:endParaRPr lang="es-MX" sz="500" b="0" dirty="0">
                      <a:solidFill>
                        <a:srgbClr val="0000FF"/>
                      </a:solidFill>
                    </a:endParaRPr>
                  </a:p>
                </p:txBody>
              </p:sp>
              <p:sp>
                <p:nvSpPr>
                  <p:cNvPr id="403" name="Rectangle 54">
                    <a:extLst>
                      <a:ext uri="{FF2B5EF4-FFF2-40B4-BE49-F238E27FC236}">
                        <a16:creationId xmlns:a16="http://schemas.microsoft.com/office/drawing/2014/main" xmlns="" id="{73A2C036-1D07-B84A-ABE5-A29DD957F0B9}"/>
                      </a:ext>
                    </a:extLst>
                  </p:cNvPr>
                  <p:cNvSpPr/>
                  <p:nvPr/>
                </p:nvSpPr>
                <p:spPr>
                  <a:xfrm>
                    <a:off x="5207875" y="4996361"/>
                    <a:ext cx="729155" cy="248307"/>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err="1">
                        <a:solidFill>
                          <a:srgbClr val="0000FF"/>
                        </a:solidFill>
                      </a:rPr>
                      <a:t>Employees</a:t>
                    </a:r>
                    <a:r>
                      <a:rPr lang="es-MX" sz="500" b="0" dirty="0">
                        <a:solidFill>
                          <a:srgbClr val="0000FF"/>
                        </a:solidFill>
                      </a:rPr>
                      <a:t> </a:t>
                    </a:r>
                    <a:r>
                      <a:rPr lang="es-MX" sz="500" b="0" dirty="0" err="1">
                        <a:solidFill>
                          <a:srgbClr val="0000FF"/>
                        </a:solidFill>
                      </a:rPr>
                      <a:t>consultation</a:t>
                    </a:r>
                    <a:endParaRPr lang="es-MX" sz="500" b="0" dirty="0">
                      <a:solidFill>
                        <a:srgbClr val="0000FF"/>
                      </a:solidFill>
                    </a:endParaRPr>
                  </a:p>
                </p:txBody>
              </p:sp>
              <p:sp>
                <p:nvSpPr>
                  <p:cNvPr id="404" name="Rectangle 55">
                    <a:extLst>
                      <a:ext uri="{FF2B5EF4-FFF2-40B4-BE49-F238E27FC236}">
                        <a16:creationId xmlns:a16="http://schemas.microsoft.com/office/drawing/2014/main" xmlns="" id="{BCD7A70A-9F5C-A843-BE9C-9168DDECEC8F}"/>
                      </a:ext>
                    </a:extLst>
                  </p:cNvPr>
                  <p:cNvSpPr/>
                  <p:nvPr/>
                </p:nvSpPr>
                <p:spPr>
                  <a:xfrm>
                    <a:off x="6270729" y="4817684"/>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a:solidFill>
                          <a:schemeClr val="tx2"/>
                        </a:solidFill>
                      </a:rPr>
                      <a:t>INFONACOT</a:t>
                    </a:r>
                  </a:p>
                </p:txBody>
              </p:sp>
              <p:cxnSp>
                <p:nvCxnSpPr>
                  <p:cNvPr id="405" name="Elbow Connector 56">
                    <a:extLst>
                      <a:ext uri="{FF2B5EF4-FFF2-40B4-BE49-F238E27FC236}">
                        <a16:creationId xmlns:a16="http://schemas.microsoft.com/office/drawing/2014/main" xmlns="" id="{0D3A857B-C22F-074D-97C3-0773E6025517}"/>
                      </a:ext>
                    </a:extLst>
                  </p:cNvPr>
                  <p:cNvCxnSpPr/>
                  <p:nvPr/>
                </p:nvCxnSpPr>
                <p:spPr>
                  <a:xfrm>
                    <a:off x="5967247" y="4956947"/>
                    <a:ext cx="243055"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cxnSp>
                <p:nvCxnSpPr>
                  <p:cNvPr id="406" name="Elbow Connector 57">
                    <a:extLst>
                      <a:ext uri="{FF2B5EF4-FFF2-40B4-BE49-F238E27FC236}">
                        <a16:creationId xmlns:a16="http://schemas.microsoft.com/office/drawing/2014/main" xmlns="" id="{672137A3-1855-B846-8F41-5934F9085178}"/>
                      </a:ext>
                    </a:extLst>
                  </p:cNvPr>
                  <p:cNvCxnSpPr>
                    <a:endCxn id="398" idx="1"/>
                  </p:cNvCxnSpPr>
                  <p:nvPr/>
                </p:nvCxnSpPr>
                <p:spPr>
                  <a:xfrm rot="5400000" flipH="1" flipV="1">
                    <a:off x="6029651" y="3507179"/>
                    <a:ext cx="321879" cy="191808"/>
                  </a:xfrm>
                  <a:prstGeom prst="bentConnector2">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cxnSp>
                <p:nvCxnSpPr>
                  <p:cNvPr id="407" name="Elbow Connector 58">
                    <a:extLst>
                      <a:ext uri="{FF2B5EF4-FFF2-40B4-BE49-F238E27FC236}">
                        <a16:creationId xmlns:a16="http://schemas.microsoft.com/office/drawing/2014/main" xmlns="" id="{2582531B-51DB-3A43-A928-404198818EA9}"/>
                      </a:ext>
                    </a:extLst>
                  </p:cNvPr>
                  <p:cNvCxnSpPr/>
                  <p:nvPr/>
                </p:nvCxnSpPr>
                <p:spPr>
                  <a:xfrm>
                    <a:off x="6009289" y="3764021"/>
                    <a:ext cx="262760"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cxnSp>
                <p:nvCxnSpPr>
                  <p:cNvPr id="408" name="Elbow Connector 59">
                    <a:extLst>
                      <a:ext uri="{FF2B5EF4-FFF2-40B4-BE49-F238E27FC236}">
                        <a16:creationId xmlns:a16="http://schemas.microsoft.com/office/drawing/2014/main" xmlns="" id="{2701119E-6645-8449-873D-30511A36859B}"/>
                      </a:ext>
                    </a:extLst>
                  </p:cNvPr>
                  <p:cNvCxnSpPr/>
                  <p:nvPr/>
                </p:nvCxnSpPr>
                <p:spPr>
                  <a:xfrm rot="10800000" flipV="1">
                    <a:off x="6002721" y="3888831"/>
                    <a:ext cx="243053" cy="157655"/>
                  </a:xfrm>
                  <a:prstGeom prst="bentConnector3">
                    <a:avLst>
                      <a:gd name="adj1" fmla="val 39189"/>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9" name="Rectangle 60">
                    <a:extLst>
                      <a:ext uri="{FF2B5EF4-FFF2-40B4-BE49-F238E27FC236}">
                        <a16:creationId xmlns:a16="http://schemas.microsoft.com/office/drawing/2014/main" xmlns="" id="{2BB45017-76D4-7640-82B3-3C2A9EF237A3}"/>
                      </a:ext>
                    </a:extLst>
                  </p:cNvPr>
                  <p:cNvSpPr/>
                  <p:nvPr/>
                </p:nvSpPr>
                <p:spPr>
                  <a:xfrm>
                    <a:off x="5222326" y="5556032"/>
                    <a:ext cx="729155" cy="375744"/>
                  </a:xfrm>
                  <a:prstGeom prst="rect">
                    <a:avLst/>
                  </a:prstGeom>
                  <a:solidFill>
                    <a:schemeClr val="bg1"/>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b="0" dirty="0">
                        <a:solidFill>
                          <a:srgbClr val="0000FF"/>
                        </a:solidFill>
                      </a:rPr>
                      <a:t>PRISMA</a:t>
                    </a:r>
                  </a:p>
                  <a:p>
                    <a:pPr algn="ctr"/>
                    <a:r>
                      <a:rPr lang="es-MX" sz="500" b="0" baseline="0" dirty="0">
                        <a:solidFill>
                          <a:srgbClr val="0000FF"/>
                        </a:solidFill>
                      </a:rPr>
                      <a:t>PENSION</a:t>
                    </a:r>
                    <a:r>
                      <a:rPr lang="es-MX" sz="500" b="0" dirty="0">
                        <a:solidFill>
                          <a:srgbClr val="0000FF"/>
                        </a:solidFill>
                      </a:rPr>
                      <a:t> </a:t>
                    </a:r>
                    <a:r>
                      <a:rPr lang="es-MX" sz="500" b="0" dirty="0" err="1">
                        <a:solidFill>
                          <a:srgbClr val="0000FF"/>
                        </a:solidFill>
                      </a:rPr>
                      <a:t>System</a:t>
                    </a:r>
                    <a:endParaRPr lang="es-MX" sz="500" b="0" dirty="0">
                      <a:solidFill>
                        <a:srgbClr val="0000FF"/>
                      </a:solidFill>
                    </a:endParaRPr>
                  </a:p>
                </p:txBody>
              </p:sp>
              <p:cxnSp>
                <p:nvCxnSpPr>
                  <p:cNvPr id="410" name="Elbow Connector 61">
                    <a:extLst>
                      <a:ext uri="{FF2B5EF4-FFF2-40B4-BE49-F238E27FC236}">
                        <a16:creationId xmlns:a16="http://schemas.microsoft.com/office/drawing/2014/main" xmlns="" id="{FE517219-0697-9D4F-8522-CF4EFBCA3300}"/>
                      </a:ext>
                    </a:extLst>
                  </p:cNvPr>
                  <p:cNvCxnSpPr/>
                  <p:nvPr/>
                </p:nvCxnSpPr>
                <p:spPr>
                  <a:xfrm>
                    <a:off x="5994836" y="5720256"/>
                    <a:ext cx="243055" cy="1"/>
                  </a:xfrm>
                  <a:prstGeom prst="bentConnector3">
                    <a:avLst>
                      <a:gd name="adj1" fmla="val 50000"/>
                    </a:avLst>
                  </a:prstGeom>
                  <a:ln w="15875">
                    <a:solidFill>
                      <a:srgbClr val="FF9900"/>
                    </a:solidFill>
                    <a:tailEnd type="arrow"/>
                  </a:ln>
                </p:spPr>
                <p:style>
                  <a:lnRef idx="2">
                    <a:schemeClr val="accent2"/>
                  </a:lnRef>
                  <a:fillRef idx="0">
                    <a:schemeClr val="accent2"/>
                  </a:fillRef>
                  <a:effectRef idx="1">
                    <a:schemeClr val="accent2"/>
                  </a:effectRef>
                  <a:fontRef idx="minor">
                    <a:schemeClr val="tx1"/>
                  </a:fontRef>
                </p:style>
              </p:cxnSp>
              <p:sp>
                <p:nvSpPr>
                  <p:cNvPr id="411" name="Rectangle 62">
                    <a:extLst>
                      <a:ext uri="{FF2B5EF4-FFF2-40B4-BE49-F238E27FC236}">
                        <a16:creationId xmlns:a16="http://schemas.microsoft.com/office/drawing/2014/main" xmlns="" id="{2228FEB4-9088-3B4B-B9F8-98A79B66A31B}"/>
                      </a:ext>
                    </a:extLst>
                  </p:cNvPr>
                  <p:cNvSpPr/>
                  <p:nvPr/>
                </p:nvSpPr>
                <p:spPr>
                  <a:xfrm>
                    <a:off x="6285182" y="5567854"/>
                    <a:ext cx="738356" cy="29166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500" b="1" dirty="0">
                        <a:solidFill>
                          <a:schemeClr val="tx2"/>
                        </a:solidFill>
                      </a:rPr>
                      <a:t>ISSEMYM</a:t>
                    </a:r>
                  </a:p>
                </p:txBody>
              </p:sp>
              <p:grpSp>
                <p:nvGrpSpPr>
                  <p:cNvPr id="412" name="Group 63">
                    <a:extLst>
                      <a:ext uri="{FF2B5EF4-FFF2-40B4-BE49-F238E27FC236}">
                        <a16:creationId xmlns:a16="http://schemas.microsoft.com/office/drawing/2014/main" xmlns="" id="{018B15B2-22FA-3F4F-A21A-25805B21B442}"/>
                      </a:ext>
                    </a:extLst>
                  </p:cNvPr>
                  <p:cNvGrpSpPr/>
                  <p:nvPr/>
                </p:nvGrpSpPr>
                <p:grpSpPr>
                  <a:xfrm>
                    <a:off x="309581" y="0"/>
                    <a:ext cx="6327043" cy="5665076"/>
                    <a:chOff x="309581" y="0"/>
                    <a:chExt cx="6327043" cy="5665076"/>
                  </a:xfrm>
                </p:grpSpPr>
                <p:sp>
                  <p:nvSpPr>
                    <p:cNvPr id="437" name="Rectangle 89">
                      <a:extLst>
                        <a:ext uri="{FF2B5EF4-FFF2-40B4-BE49-F238E27FC236}">
                          <a16:creationId xmlns:a16="http://schemas.microsoft.com/office/drawing/2014/main" xmlns="" id="{EC6FB809-1AD3-4547-906F-D7BB863A6838}"/>
                        </a:ext>
                      </a:extLst>
                    </p:cNvPr>
                    <p:cNvSpPr/>
                    <p:nvPr/>
                  </p:nvSpPr>
                  <p:spPr>
                    <a:xfrm>
                      <a:off x="2455479" y="1970695"/>
                      <a:ext cx="2253154" cy="197069"/>
                    </a:xfrm>
                    <a:prstGeom prst="rect">
                      <a:avLst/>
                    </a:prstGeom>
                    <a:solidFill>
                      <a:srgbClr val="FFCC99"/>
                    </a:solidFill>
                    <a:ln w="22225">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dirty="0"/>
                        <a:t>Ejercicio de Derechos</a:t>
                      </a:r>
                    </a:p>
                  </p:txBody>
                </p:sp>
                <p:sp>
                  <p:nvSpPr>
                    <p:cNvPr id="438" name="Rectangle 90">
                      <a:extLst>
                        <a:ext uri="{FF2B5EF4-FFF2-40B4-BE49-F238E27FC236}">
                          <a16:creationId xmlns:a16="http://schemas.microsoft.com/office/drawing/2014/main" xmlns="" id="{AD4B93DF-5E98-2444-B651-51FBE33BD5D6}"/>
                        </a:ext>
                      </a:extLst>
                    </p:cNvPr>
                    <p:cNvSpPr/>
                    <p:nvPr/>
                  </p:nvSpPr>
                  <p:spPr>
                    <a:xfrm>
                      <a:off x="3047576" y="2187472"/>
                      <a:ext cx="588029" cy="309809"/>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err="1">
                          <a:solidFill>
                            <a:srgbClr val="0000FF"/>
                          </a:solidFill>
                          <a:latin typeface="+mn-lt"/>
                          <a:ea typeface="+mn-ea"/>
                          <a:cs typeface="+mn-cs"/>
                        </a:rPr>
                        <a:t>Collection</a:t>
                      </a:r>
                      <a:endParaRPr lang="es-MX" sz="500" b="1" kern="1200" dirty="0">
                        <a:solidFill>
                          <a:srgbClr val="0000FF"/>
                        </a:solidFill>
                        <a:latin typeface="+mn-lt"/>
                        <a:ea typeface="+mn-ea"/>
                        <a:cs typeface="+mn-cs"/>
                      </a:endParaRPr>
                    </a:p>
                  </p:txBody>
                </p:sp>
                <p:sp>
                  <p:nvSpPr>
                    <p:cNvPr id="439" name="Rectangle 91">
                      <a:extLst>
                        <a:ext uri="{FF2B5EF4-FFF2-40B4-BE49-F238E27FC236}">
                          <a16:creationId xmlns:a16="http://schemas.microsoft.com/office/drawing/2014/main" xmlns="" id="{6BAD9A47-C81A-B941-A684-9E27A30E9463}"/>
                        </a:ext>
                      </a:extLst>
                    </p:cNvPr>
                    <p:cNvSpPr/>
                    <p:nvPr/>
                  </p:nvSpPr>
                  <p:spPr>
                    <a:xfrm>
                      <a:off x="2459547" y="2187471"/>
                      <a:ext cx="588029" cy="309809"/>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err="1">
                          <a:solidFill>
                            <a:srgbClr val="0000FF"/>
                          </a:solidFill>
                          <a:latin typeface="+mn-lt"/>
                          <a:ea typeface="+mn-ea"/>
                          <a:cs typeface="+mn-cs"/>
                        </a:rPr>
                        <a:t>Registry</a:t>
                      </a:r>
                      <a:endParaRPr lang="es-MX" sz="500" b="1" kern="1200" dirty="0">
                        <a:solidFill>
                          <a:srgbClr val="0000FF"/>
                        </a:solidFill>
                        <a:latin typeface="+mn-lt"/>
                        <a:ea typeface="+mn-ea"/>
                        <a:cs typeface="+mn-cs"/>
                      </a:endParaRPr>
                    </a:p>
                  </p:txBody>
                </p:sp>
                <p:sp>
                  <p:nvSpPr>
                    <p:cNvPr id="440" name="Rectangle 92">
                      <a:extLst>
                        <a:ext uri="{FF2B5EF4-FFF2-40B4-BE49-F238E27FC236}">
                          <a16:creationId xmlns:a16="http://schemas.microsoft.com/office/drawing/2014/main" xmlns="" id="{82F2B4C5-7091-DD44-B713-559EE5B61F30}"/>
                        </a:ext>
                      </a:extLst>
                    </p:cNvPr>
                    <p:cNvSpPr/>
                    <p:nvPr/>
                  </p:nvSpPr>
                  <p:spPr>
                    <a:xfrm>
                      <a:off x="3622291" y="2187471"/>
                      <a:ext cx="588029" cy="309809"/>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err="1">
                          <a:solidFill>
                            <a:srgbClr val="0000FF"/>
                          </a:solidFill>
                          <a:latin typeface="+mn-lt"/>
                          <a:ea typeface="+mn-ea"/>
                          <a:cs typeface="+mn-cs"/>
                        </a:rPr>
                        <a:t>Transfers</a:t>
                      </a:r>
                      <a:endParaRPr lang="es-MX" sz="500" b="1" kern="1200" dirty="0">
                        <a:solidFill>
                          <a:srgbClr val="0000FF"/>
                        </a:solidFill>
                        <a:latin typeface="+mn-lt"/>
                        <a:ea typeface="+mn-ea"/>
                        <a:cs typeface="+mn-cs"/>
                      </a:endParaRPr>
                    </a:p>
                  </p:txBody>
                </p:sp>
                <p:sp>
                  <p:nvSpPr>
                    <p:cNvPr id="441" name="Rectangle 93">
                      <a:extLst>
                        <a:ext uri="{FF2B5EF4-FFF2-40B4-BE49-F238E27FC236}">
                          <a16:creationId xmlns:a16="http://schemas.microsoft.com/office/drawing/2014/main" xmlns="" id="{E8FAAE0C-222F-3F45-ACDF-43464B0C845F}"/>
                        </a:ext>
                      </a:extLst>
                    </p:cNvPr>
                    <p:cNvSpPr/>
                    <p:nvPr/>
                  </p:nvSpPr>
                  <p:spPr>
                    <a:xfrm>
                      <a:off x="4147804" y="2187472"/>
                      <a:ext cx="567399" cy="309809"/>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err="1">
                          <a:solidFill>
                            <a:srgbClr val="0000FF"/>
                          </a:solidFill>
                          <a:latin typeface="+mn-lt"/>
                          <a:ea typeface="+mn-ea"/>
                          <a:cs typeface="+mn-cs"/>
                        </a:rPr>
                        <a:t>Withdrawals</a:t>
                      </a:r>
                      <a:endParaRPr lang="es-MX" sz="500" b="1" kern="1200" dirty="0">
                        <a:solidFill>
                          <a:srgbClr val="0000FF"/>
                        </a:solidFill>
                        <a:latin typeface="+mn-lt"/>
                        <a:ea typeface="+mn-ea"/>
                        <a:cs typeface="+mn-cs"/>
                      </a:endParaRPr>
                    </a:p>
                  </p:txBody>
                </p:sp>
                <p:sp>
                  <p:nvSpPr>
                    <p:cNvPr id="442" name="Flowchart: Magnetic Disk 94">
                      <a:extLst>
                        <a:ext uri="{FF2B5EF4-FFF2-40B4-BE49-F238E27FC236}">
                          <a16:creationId xmlns:a16="http://schemas.microsoft.com/office/drawing/2014/main" xmlns="" id="{12ADE499-6165-CB4E-A02A-E9662CF58A38}"/>
                        </a:ext>
                      </a:extLst>
                    </p:cNvPr>
                    <p:cNvSpPr/>
                    <p:nvPr/>
                  </p:nvSpPr>
                  <p:spPr>
                    <a:xfrm>
                      <a:off x="2869325" y="2607879"/>
                      <a:ext cx="1464878" cy="573328"/>
                    </a:xfrm>
                    <a:prstGeom prst="flowChartMagneticDisk">
                      <a:avLst/>
                    </a:prstGeom>
                    <a:ln w="22225">
                      <a:prstDash val="sysDash"/>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900" b="1" dirty="0">
                          <a:solidFill>
                            <a:schemeClr val="tx2"/>
                          </a:solidFill>
                        </a:rPr>
                        <a:t>BDNSAR</a:t>
                      </a:r>
                    </a:p>
                  </p:txBody>
                </p:sp>
                <p:sp>
                  <p:nvSpPr>
                    <p:cNvPr id="443" name="Rectangle 95">
                      <a:extLst>
                        <a:ext uri="{FF2B5EF4-FFF2-40B4-BE49-F238E27FC236}">
                          <a16:creationId xmlns:a16="http://schemas.microsoft.com/office/drawing/2014/main" xmlns="" id="{09506C75-5080-C748-A354-1E0F1F9561A6}"/>
                        </a:ext>
                      </a:extLst>
                    </p:cNvPr>
                    <p:cNvSpPr/>
                    <p:nvPr/>
                  </p:nvSpPr>
                  <p:spPr>
                    <a:xfrm>
                      <a:off x="4030255" y="3857510"/>
                      <a:ext cx="691515" cy="317404"/>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BRANCH OFFICE</a:t>
                      </a:r>
                    </a:p>
                    <a:p>
                      <a:pPr marL="0" indent="0" algn="ctr" defTabSz="914400" rtl="0" eaLnBrk="1" latinLnBrk="0" hangingPunct="1"/>
                      <a:r>
                        <a:rPr lang="es-MX" sz="500" b="1" kern="1200" dirty="0">
                          <a:solidFill>
                            <a:srgbClr val="0000FF"/>
                          </a:solidFill>
                          <a:latin typeface="+mn-lt"/>
                          <a:ea typeface="+mn-ea"/>
                          <a:cs typeface="+mn-cs"/>
                        </a:rPr>
                        <a:t>ELECTRONIC CASE FILE</a:t>
                      </a:r>
                    </a:p>
                  </p:txBody>
                </p:sp>
                <p:sp>
                  <p:nvSpPr>
                    <p:cNvPr id="444" name="Rectangle 96">
                      <a:extLst>
                        <a:ext uri="{FF2B5EF4-FFF2-40B4-BE49-F238E27FC236}">
                          <a16:creationId xmlns:a16="http://schemas.microsoft.com/office/drawing/2014/main" xmlns="" id="{6637F10A-C872-114A-88E0-6941077CA794}"/>
                        </a:ext>
                      </a:extLst>
                    </p:cNvPr>
                    <p:cNvSpPr/>
                    <p:nvPr/>
                  </p:nvSpPr>
                  <p:spPr>
                    <a:xfrm>
                      <a:off x="2439215" y="3857510"/>
                      <a:ext cx="645018" cy="317405"/>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BIOMETRICS</a:t>
                      </a:r>
                    </a:p>
                  </p:txBody>
                </p:sp>
                <p:sp>
                  <p:nvSpPr>
                    <p:cNvPr id="445" name="Rectangle 97">
                      <a:extLst>
                        <a:ext uri="{FF2B5EF4-FFF2-40B4-BE49-F238E27FC236}">
                          <a16:creationId xmlns:a16="http://schemas.microsoft.com/office/drawing/2014/main" xmlns="" id="{C19E62B0-016E-CB40-9C28-ECAF445CE93F}"/>
                        </a:ext>
                      </a:extLst>
                    </p:cNvPr>
                    <p:cNvSpPr/>
                    <p:nvPr/>
                  </p:nvSpPr>
                  <p:spPr>
                    <a:xfrm>
                      <a:off x="3028575" y="3861786"/>
                      <a:ext cx="675865" cy="313893"/>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PORTABILITY</a:t>
                      </a:r>
                    </a:p>
                    <a:p>
                      <a:pPr marL="0" indent="0" algn="ctr" defTabSz="914400" rtl="0" eaLnBrk="1" latinLnBrk="0" hangingPunct="1"/>
                      <a:r>
                        <a:rPr lang="es-MX" sz="500" b="1" kern="1200" dirty="0">
                          <a:solidFill>
                            <a:srgbClr val="0000FF"/>
                          </a:solidFill>
                          <a:latin typeface="+mn-lt"/>
                          <a:ea typeface="+mn-ea"/>
                          <a:cs typeface="+mn-cs"/>
                        </a:rPr>
                        <a:t>INFONAVIT FOVISSSTE</a:t>
                      </a:r>
                    </a:p>
                  </p:txBody>
                </p:sp>
                <p:sp>
                  <p:nvSpPr>
                    <p:cNvPr id="446" name="Rectangle 98">
                      <a:extLst>
                        <a:ext uri="{FF2B5EF4-FFF2-40B4-BE49-F238E27FC236}">
                          <a16:creationId xmlns:a16="http://schemas.microsoft.com/office/drawing/2014/main" xmlns="" id="{8FAA9B6A-60E6-064C-904F-1AD12E61E1ED}"/>
                        </a:ext>
                      </a:extLst>
                    </p:cNvPr>
                    <p:cNvSpPr/>
                    <p:nvPr/>
                  </p:nvSpPr>
                  <p:spPr>
                    <a:xfrm>
                      <a:off x="2838896" y="3552975"/>
                      <a:ext cx="391721" cy="309577"/>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SIRI</a:t>
                      </a:r>
                    </a:p>
                  </p:txBody>
                </p:sp>
                <p:sp>
                  <p:nvSpPr>
                    <p:cNvPr id="447" name="Rectangle 99">
                      <a:extLst>
                        <a:ext uri="{FF2B5EF4-FFF2-40B4-BE49-F238E27FC236}">
                          <a16:creationId xmlns:a16="http://schemas.microsoft.com/office/drawing/2014/main" xmlns="" id="{CF3A5F28-E13F-6141-B0D6-B31048CF000D}"/>
                        </a:ext>
                      </a:extLst>
                    </p:cNvPr>
                    <p:cNvSpPr/>
                    <p:nvPr/>
                  </p:nvSpPr>
                  <p:spPr>
                    <a:xfrm>
                      <a:off x="2442340" y="3553811"/>
                      <a:ext cx="400708" cy="308741"/>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CAP</a:t>
                      </a:r>
                    </a:p>
                  </p:txBody>
                </p:sp>
                <p:sp>
                  <p:nvSpPr>
                    <p:cNvPr id="448" name="Rectangle 100">
                      <a:extLst>
                        <a:ext uri="{FF2B5EF4-FFF2-40B4-BE49-F238E27FC236}">
                          <a16:creationId xmlns:a16="http://schemas.microsoft.com/office/drawing/2014/main" xmlns="" id="{67E528E7-0993-324A-9463-E76D82F186C7}"/>
                        </a:ext>
                      </a:extLst>
                    </p:cNvPr>
                    <p:cNvSpPr/>
                    <p:nvPr/>
                  </p:nvSpPr>
                  <p:spPr>
                    <a:xfrm>
                      <a:off x="3231390" y="3550936"/>
                      <a:ext cx="413072" cy="311615"/>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E-SAR</a:t>
                      </a:r>
                    </a:p>
                  </p:txBody>
                </p:sp>
                <p:sp>
                  <p:nvSpPr>
                    <p:cNvPr id="449" name="Rectangle 101">
                      <a:extLst>
                        <a:ext uri="{FF2B5EF4-FFF2-40B4-BE49-F238E27FC236}">
                          <a16:creationId xmlns:a16="http://schemas.microsoft.com/office/drawing/2014/main" xmlns="" id="{C5BBE9A8-6E8F-5043-9278-CD5FC8C0D5CA}"/>
                        </a:ext>
                      </a:extLst>
                    </p:cNvPr>
                    <p:cNvSpPr/>
                    <p:nvPr/>
                  </p:nvSpPr>
                  <p:spPr>
                    <a:xfrm>
                      <a:off x="3649257" y="3544369"/>
                      <a:ext cx="369635" cy="315235"/>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SICI</a:t>
                      </a:r>
                    </a:p>
                  </p:txBody>
                </p:sp>
                <p:sp>
                  <p:nvSpPr>
                    <p:cNvPr id="450" name="Rectangle 102">
                      <a:extLst>
                        <a:ext uri="{FF2B5EF4-FFF2-40B4-BE49-F238E27FC236}">
                          <a16:creationId xmlns:a16="http://schemas.microsoft.com/office/drawing/2014/main" xmlns="" id="{7FAE3CF5-78EB-4D4E-A15C-5EC4FD4900A2}"/>
                        </a:ext>
                      </a:extLst>
                    </p:cNvPr>
                    <p:cNvSpPr/>
                    <p:nvPr/>
                  </p:nvSpPr>
                  <p:spPr>
                    <a:xfrm>
                      <a:off x="2443284" y="3323897"/>
                      <a:ext cx="2278488" cy="210207"/>
                    </a:xfrm>
                    <a:prstGeom prst="rect">
                      <a:avLst/>
                    </a:prstGeom>
                    <a:solidFill>
                      <a:srgbClr val="FFCC99"/>
                    </a:solidFill>
                    <a:ln w="22225">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MX" sz="500" dirty="0" err="1"/>
                        <a:t>Other</a:t>
                      </a:r>
                      <a:r>
                        <a:rPr lang="es-MX" sz="500" dirty="0"/>
                        <a:t> </a:t>
                      </a:r>
                      <a:r>
                        <a:rPr lang="es-MX" sz="500" dirty="0" err="1"/>
                        <a:t>services</a:t>
                      </a:r>
                      <a:endParaRPr lang="es-MX" sz="500" dirty="0"/>
                    </a:p>
                  </p:txBody>
                </p:sp>
                <p:sp>
                  <p:nvSpPr>
                    <p:cNvPr id="451" name="Rectangle 103">
                      <a:extLst>
                        <a:ext uri="{FF2B5EF4-FFF2-40B4-BE49-F238E27FC236}">
                          <a16:creationId xmlns:a16="http://schemas.microsoft.com/office/drawing/2014/main" xmlns="" id="{5408B992-A254-E74E-8F57-88AAB8F8E256}"/>
                        </a:ext>
                      </a:extLst>
                    </p:cNvPr>
                    <p:cNvSpPr/>
                    <p:nvPr/>
                  </p:nvSpPr>
                  <p:spPr>
                    <a:xfrm>
                      <a:off x="4018892" y="3548769"/>
                      <a:ext cx="702879" cy="313783"/>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CASE FILES</a:t>
                      </a:r>
                    </a:p>
                  </p:txBody>
                </p:sp>
                <p:sp>
                  <p:nvSpPr>
                    <p:cNvPr id="452" name="Rectangle 104">
                      <a:extLst>
                        <a:ext uri="{FF2B5EF4-FFF2-40B4-BE49-F238E27FC236}">
                          <a16:creationId xmlns:a16="http://schemas.microsoft.com/office/drawing/2014/main" xmlns="" id="{B993B460-2B3E-674A-B14A-BF5ADDDC6DB7}"/>
                        </a:ext>
                      </a:extLst>
                    </p:cNvPr>
                    <p:cNvSpPr/>
                    <p:nvPr/>
                  </p:nvSpPr>
                  <p:spPr>
                    <a:xfrm>
                      <a:off x="2435770" y="4296105"/>
                      <a:ext cx="2279432" cy="232544"/>
                    </a:xfrm>
                    <a:prstGeom prst="rect">
                      <a:avLst/>
                    </a:prstGeom>
                    <a:solidFill>
                      <a:srgbClr val="FFCC99"/>
                    </a:solidFill>
                    <a:ln w="22225">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dirty="0" err="1"/>
                        <a:t>Standards</a:t>
                      </a:r>
                      <a:endParaRPr lang="es-MX" sz="500" kern="1200" dirty="0">
                        <a:solidFill>
                          <a:schemeClr val="dk1"/>
                        </a:solidFill>
                        <a:latin typeface="+mn-lt"/>
                        <a:ea typeface="+mn-ea"/>
                        <a:cs typeface="+mn-cs"/>
                      </a:endParaRPr>
                    </a:p>
                  </p:txBody>
                </p:sp>
                <p:sp>
                  <p:nvSpPr>
                    <p:cNvPr id="453" name="Rectangle 105">
                      <a:extLst>
                        <a:ext uri="{FF2B5EF4-FFF2-40B4-BE49-F238E27FC236}">
                          <a16:creationId xmlns:a16="http://schemas.microsoft.com/office/drawing/2014/main" xmlns="" id="{05AB1A48-EF52-6B45-8E5B-0B0A9FC5A058}"/>
                        </a:ext>
                      </a:extLst>
                    </p:cNvPr>
                    <p:cNvSpPr/>
                    <p:nvPr/>
                  </p:nvSpPr>
                  <p:spPr>
                    <a:xfrm>
                      <a:off x="2435767" y="4539156"/>
                      <a:ext cx="545228" cy="309808"/>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Balance</a:t>
                      </a:r>
                    </a:p>
                    <a:p>
                      <a:pPr marL="0" indent="0" algn="ctr" defTabSz="914400" rtl="0" eaLnBrk="1" latinLnBrk="0" hangingPunct="1"/>
                      <a:r>
                        <a:rPr lang="es-MX" sz="500" b="1" kern="1200">
                          <a:solidFill>
                            <a:srgbClr val="0000FF"/>
                          </a:solidFill>
                          <a:latin typeface="+mn-lt"/>
                          <a:ea typeface="+mn-ea"/>
                          <a:cs typeface="+mn-cs"/>
                        </a:rPr>
                        <a:t>Score Card</a:t>
                      </a:r>
                    </a:p>
                  </p:txBody>
                </p:sp>
                <p:sp>
                  <p:nvSpPr>
                    <p:cNvPr id="454" name="Rectangle 106">
                      <a:extLst>
                        <a:ext uri="{FF2B5EF4-FFF2-40B4-BE49-F238E27FC236}">
                          <a16:creationId xmlns:a16="http://schemas.microsoft.com/office/drawing/2014/main" xmlns="" id="{FF3D0DE2-380C-B94C-B1A2-64DAA9A0030B}"/>
                        </a:ext>
                      </a:extLst>
                    </p:cNvPr>
                    <p:cNvSpPr/>
                    <p:nvPr/>
                  </p:nvSpPr>
                  <p:spPr>
                    <a:xfrm>
                      <a:off x="2974424" y="4539155"/>
                      <a:ext cx="420416" cy="309809"/>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PMBok</a:t>
                      </a:r>
                    </a:p>
                  </p:txBody>
                </p:sp>
                <p:sp>
                  <p:nvSpPr>
                    <p:cNvPr id="455" name="Rectangle 107">
                      <a:extLst>
                        <a:ext uri="{FF2B5EF4-FFF2-40B4-BE49-F238E27FC236}">
                          <a16:creationId xmlns:a16="http://schemas.microsoft.com/office/drawing/2014/main" xmlns="" id="{73E0F446-8379-3A48-B67A-7000694D68C1}"/>
                        </a:ext>
                      </a:extLst>
                    </p:cNvPr>
                    <p:cNvSpPr/>
                    <p:nvPr/>
                  </p:nvSpPr>
                  <p:spPr>
                    <a:xfrm>
                      <a:off x="3394838" y="4539157"/>
                      <a:ext cx="459830" cy="309810"/>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ISO 9001</a:t>
                      </a:r>
                    </a:p>
                  </p:txBody>
                </p:sp>
                <p:sp>
                  <p:nvSpPr>
                    <p:cNvPr id="456" name="Rectangle 108">
                      <a:extLst>
                        <a:ext uri="{FF2B5EF4-FFF2-40B4-BE49-F238E27FC236}">
                          <a16:creationId xmlns:a16="http://schemas.microsoft.com/office/drawing/2014/main" xmlns="" id="{D810A596-844F-3149-A998-D00A5DE5367F}"/>
                        </a:ext>
                      </a:extLst>
                    </p:cNvPr>
                    <p:cNvSpPr/>
                    <p:nvPr/>
                  </p:nvSpPr>
                  <p:spPr>
                    <a:xfrm>
                      <a:off x="3854665" y="4539156"/>
                      <a:ext cx="420417" cy="309810"/>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ISO 27001</a:t>
                      </a:r>
                    </a:p>
                  </p:txBody>
                </p:sp>
                <p:sp>
                  <p:nvSpPr>
                    <p:cNvPr id="457" name="Rectangle 109">
                      <a:extLst>
                        <a:ext uri="{FF2B5EF4-FFF2-40B4-BE49-F238E27FC236}">
                          <a16:creationId xmlns:a16="http://schemas.microsoft.com/office/drawing/2014/main" xmlns="" id="{5910EF71-3474-6741-8D03-B0B24B1D64D9}"/>
                        </a:ext>
                      </a:extLst>
                    </p:cNvPr>
                    <p:cNvSpPr/>
                    <p:nvPr/>
                  </p:nvSpPr>
                  <p:spPr>
                    <a:xfrm>
                      <a:off x="4281651" y="4540470"/>
                      <a:ext cx="440120" cy="309810"/>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a:solidFill>
                            <a:srgbClr val="0000FF"/>
                          </a:solidFill>
                          <a:latin typeface="+mn-lt"/>
                          <a:ea typeface="+mn-ea"/>
                          <a:cs typeface="+mn-cs"/>
                        </a:rPr>
                        <a:t>CMMI Nivel 3</a:t>
                      </a:r>
                    </a:p>
                  </p:txBody>
                </p:sp>
                <p:sp>
                  <p:nvSpPr>
                    <p:cNvPr id="458" name="Rectangle 110">
                      <a:extLst>
                        <a:ext uri="{FF2B5EF4-FFF2-40B4-BE49-F238E27FC236}">
                          <a16:creationId xmlns:a16="http://schemas.microsoft.com/office/drawing/2014/main" xmlns="" id="{C2E37532-B142-9445-B9B4-7D6260A9873F}"/>
                        </a:ext>
                      </a:extLst>
                    </p:cNvPr>
                    <p:cNvSpPr/>
                    <p:nvPr/>
                  </p:nvSpPr>
                  <p:spPr>
                    <a:xfrm>
                      <a:off x="2423944" y="4980591"/>
                      <a:ext cx="2291257" cy="232544"/>
                    </a:xfrm>
                    <a:prstGeom prst="rect">
                      <a:avLst/>
                    </a:prstGeom>
                    <a:solidFill>
                      <a:srgbClr val="FFCC99"/>
                    </a:solidFill>
                    <a:ln w="22225">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dirty="0" err="1"/>
                        <a:t>Acknowledgements</a:t>
                      </a:r>
                      <a:endParaRPr lang="es-MX" sz="500" kern="1200" dirty="0">
                        <a:solidFill>
                          <a:schemeClr val="dk1"/>
                        </a:solidFill>
                        <a:latin typeface="+mn-lt"/>
                        <a:ea typeface="+mn-ea"/>
                        <a:cs typeface="+mn-cs"/>
                      </a:endParaRPr>
                    </a:p>
                  </p:txBody>
                </p:sp>
                <p:sp>
                  <p:nvSpPr>
                    <p:cNvPr id="459" name="Rectangle 111">
                      <a:extLst>
                        <a:ext uri="{FF2B5EF4-FFF2-40B4-BE49-F238E27FC236}">
                          <a16:creationId xmlns:a16="http://schemas.microsoft.com/office/drawing/2014/main" xmlns="" id="{4670B56D-CA34-F944-BD9D-9ACB8AB9DB87}"/>
                        </a:ext>
                      </a:extLst>
                    </p:cNvPr>
                    <p:cNvSpPr/>
                    <p:nvPr/>
                  </p:nvSpPr>
                  <p:spPr>
                    <a:xfrm>
                      <a:off x="2423943" y="5236779"/>
                      <a:ext cx="1033698" cy="428297"/>
                    </a:xfrm>
                    <a:prstGeom prst="rect">
                      <a:avLst/>
                    </a:prstGeom>
                    <a:solidFill>
                      <a:schemeClr val="bg1">
                        <a:lumMod val="85000"/>
                      </a:schemeClr>
                    </a:solidFill>
                    <a:ln w="38100">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err="1">
                          <a:solidFill>
                            <a:srgbClr val="0000FF"/>
                          </a:solidFill>
                          <a:latin typeface="+mn-lt"/>
                          <a:ea typeface="+mn-ea"/>
                          <a:cs typeface="+mn-cs"/>
                        </a:rPr>
                        <a:t>National</a:t>
                      </a:r>
                      <a:r>
                        <a:rPr lang="es-MX" sz="500" b="1" kern="1200" dirty="0">
                          <a:solidFill>
                            <a:srgbClr val="0000FF"/>
                          </a:solidFill>
                          <a:latin typeface="+mn-lt"/>
                          <a:ea typeface="+mn-ea"/>
                          <a:cs typeface="+mn-cs"/>
                        </a:rPr>
                        <a:t> </a:t>
                      </a:r>
                      <a:r>
                        <a:rPr lang="es-MX" sz="500" b="1" kern="1200" dirty="0" err="1">
                          <a:solidFill>
                            <a:srgbClr val="0000FF"/>
                          </a:solidFill>
                          <a:latin typeface="+mn-lt"/>
                          <a:ea typeface="+mn-ea"/>
                          <a:cs typeface="+mn-cs"/>
                        </a:rPr>
                        <a:t>Award</a:t>
                      </a:r>
                      <a:r>
                        <a:rPr lang="es-MX" sz="500" b="1" kern="1200" dirty="0">
                          <a:solidFill>
                            <a:srgbClr val="0000FF"/>
                          </a:solidFill>
                          <a:latin typeface="+mn-lt"/>
                          <a:ea typeface="+mn-ea"/>
                          <a:cs typeface="+mn-cs"/>
                        </a:rPr>
                        <a:t> </a:t>
                      </a:r>
                      <a:r>
                        <a:rPr lang="es-MX" sz="500" b="1" kern="1200" dirty="0" err="1">
                          <a:solidFill>
                            <a:srgbClr val="0000FF"/>
                          </a:solidFill>
                          <a:latin typeface="+mn-lt"/>
                          <a:ea typeface="+mn-ea"/>
                          <a:cs typeface="+mn-cs"/>
                        </a:rPr>
                        <a:t>for</a:t>
                      </a:r>
                      <a:r>
                        <a:rPr lang="es-MX" sz="500" b="1" kern="1200" dirty="0">
                          <a:solidFill>
                            <a:srgbClr val="0000FF"/>
                          </a:solidFill>
                          <a:latin typeface="+mn-lt"/>
                          <a:ea typeface="+mn-ea"/>
                          <a:cs typeface="+mn-cs"/>
                        </a:rPr>
                        <a:t> </a:t>
                      </a:r>
                      <a:r>
                        <a:rPr lang="es-MX" sz="500" b="1" kern="1200" dirty="0" err="1">
                          <a:solidFill>
                            <a:srgbClr val="0000FF"/>
                          </a:solidFill>
                          <a:latin typeface="+mn-lt"/>
                          <a:ea typeface="+mn-ea"/>
                          <a:cs typeface="+mn-cs"/>
                        </a:rPr>
                        <a:t>Technology</a:t>
                      </a:r>
                      <a:r>
                        <a:rPr lang="es-MX" sz="500" b="1" kern="1200" dirty="0">
                          <a:solidFill>
                            <a:srgbClr val="0000FF"/>
                          </a:solidFill>
                          <a:latin typeface="+mn-lt"/>
                          <a:ea typeface="+mn-ea"/>
                          <a:cs typeface="+mn-cs"/>
                        </a:rPr>
                        <a:t> and </a:t>
                      </a:r>
                      <a:r>
                        <a:rPr lang="es-MX" sz="500" b="1" kern="1200" dirty="0" err="1">
                          <a:solidFill>
                            <a:srgbClr val="0000FF"/>
                          </a:solidFill>
                          <a:latin typeface="+mn-lt"/>
                          <a:ea typeface="+mn-ea"/>
                          <a:cs typeface="+mn-cs"/>
                        </a:rPr>
                        <a:t>Innovation</a:t>
                      </a:r>
                      <a:endParaRPr lang="es-MX" sz="500" b="1" kern="1200" dirty="0">
                        <a:solidFill>
                          <a:srgbClr val="0000FF"/>
                        </a:solidFill>
                        <a:latin typeface="+mn-lt"/>
                        <a:ea typeface="+mn-ea"/>
                        <a:cs typeface="+mn-cs"/>
                      </a:endParaRPr>
                    </a:p>
                  </p:txBody>
                </p:sp>
                <p:sp>
                  <p:nvSpPr>
                    <p:cNvPr id="460" name="Rectangle 112">
                      <a:extLst>
                        <a:ext uri="{FF2B5EF4-FFF2-40B4-BE49-F238E27FC236}">
                          <a16:creationId xmlns:a16="http://schemas.microsoft.com/office/drawing/2014/main" xmlns="" id="{708E3327-47DC-D746-A6BC-FF2E27A23704}"/>
                        </a:ext>
                      </a:extLst>
                    </p:cNvPr>
                    <p:cNvSpPr/>
                    <p:nvPr/>
                  </p:nvSpPr>
                  <p:spPr>
                    <a:xfrm>
                      <a:off x="3457640" y="5235466"/>
                      <a:ext cx="739367" cy="429610"/>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50  </a:t>
                      </a:r>
                      <a:r>
                        <a:rPr lang="es-MX" sz="500" b="1" kern="1200" dirty="0" err="1">
                          <a:solidFill>
                            <a:srgbClr val="0000FF"/>
                          </a:solidFill>
                          <a:latin typeface="+mn-lt"/>
                          <a:ea typeface="+mn-ea"/>
                          <a:cs typeface="+mn-cs"/>
                        </a:rPr>
                        <a:t>Innovative</a:t>
                      </a:r>
                      <a:r>
                        <a:rPr lang="es-MX" sz="500" b="1" kern="1200" dirty="0">
                          <a:solidFill>
                            <a:srgbClr val="0000FF"/>
                          </a:solidFill>
                          <a:latin typeface="+mn-lt"/>
                          <a:ea typeface="+mn-ea"/>
                          <a:cs typeface="+mn-cs"/>
                        </a:rPr>
                        <a:t> </a:t>
                      </a:r>
                      <a:r>
                        <a:rPr lang="es-MX" sz="500" b="1" kern="1200" dirty="0" err="1">
                          <a:solidFill>
                            <a:srgbClr val="0000FF"/>
                          </a:solidFill>
                          <a:latin typeface="+mn-lt"/>
                          <a:ea typeface="+mn-ea"/>
                          <a:cs typeface="+mn-cs"/>
                        </a:rPr>
                        <a:t>companies</a:t>
                      </a:r>
                      <a:r>
                        <a:rPr lang="es-MX" sz="500" b="1" kern="1200" dirty="0">
                          <a:solidFill>
                            <a:srgbClr val="0000FF"/>
                          </a:solidFill>
                          <a:latin typeface="+mn-lt"/>
                          <a:ea typeface="+mn-ea"/>
                          <a:cs typeface="+mn-cs"/>
                        </a:rPr>
                        <a:t> </a:t>
                      </a:r>
                    </a:p>
                  </p:txBody>
                </p:sp>
                <p:sp>
                  <p:nvSpPr>
                    <p:cNvPr id="461" name="Rectangle 113">
                      <a:extLst>
                        <a:ext uri="{FF2B5EF4-FFF2-40B4-BE49-F238E27FC236}">
                          <a16:creationId xmlns:a16="http://schemas.microsoft.com/office/drawing/2014/main" xmlns="" id="{2CF42F75-E6BF-D144-854D-24A7C7CA9FE9}"/>
                        </a:ext>
                      </a:extLst>
                    </p:cNvPr>
                    <p:cNvSpPr/>
                    <p:nvPr/>
                  </p:nvSpPr>
                  <p:spPr>
                    <a:xfrm>
                      <a:off x="4210320" y="5232838"/>
                      <a:ext cx="511450" cy="432237"/>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MEM </a:t>
                      </a:r>
                    </a:p>
                  </p:txBody>
                </p:sp>
                <p:cxnSp>
                  <p:nvCxnSpPr>
                    <p:cNvPr id="462" name="Elbow Connector 114">
                      <a:extLst>
                        <a:ext uri="{FF2B5EF4-FFF2-40B4-BE49-F238E27FC236}">
                          <a16:creationId xmlns:a16="http://schemas.microsoft.com/office/drawing/2014/main" xmlns="" id="{73BA9656-C425-5945-A214-CE69B0FEBC6E}"/>
                        </a:ext>
                      </a:extLst>
                    </p:cNvPr>
                    <p:cNvCxnSpPr/>
                    <p:nvPr/>
                  </p:nvCxnSpPr>
                  <p:spPr>
                    <a:xfrm rot="16200000" flipH="1" flipV="1">
                      <a:off x="3213629" y="-2904048"/>
                      <a:ext cx="518948" cy="6327043"/>
                    </a:xfrm>
                    <a:prstGeom prst="bentConnector3">
                      <a:avLst>
                        <a:gd name="adj1" fmla="val -11140"/>
                      </a:avLst>
                    </a:prstGeom>
                    <a:ln w="12700">
                      <a:solidFill>
                        <a:schemeClr val="tx1"/>
                      </a:solidFill>
                      <a:tailEnd type="arrow"/>
                    </a:ln>
                  </p:spPr>
                  <p:style>
                    <a:lnRef idx="1">
                      <a:schemeClr val="accent2"/>
                    </a:lnRef>
                    <a:fillRef idx="0">
                      <a:schemeClr val="accent2"/>
                    </a:fillRef>
                    <a:effectRef idx="0">
                      <a:schemeClr val="accent2"/>
                    </a:effectRef>
                    <a:fontRef idx="minor">
                      <a:schemeClr val="tx1"/>
                    </a:fontRef>
                  </p:style>
                </p:cxnSp>
                <p:sp>
                  <p:nvSpPr>
                    <p:cNvPr id="463" name="TextBox 71">
                      <a:extLst>
                        <a:ext uri="{FF2B5EF4-FFF2-40B4-BE49-F238E27FC236}">
                          <a16:creationId xmlns:a16="http://schemas.microsoft.com/office/drawing/2014/main" xmlns="" id="{339F6873-9B75-8546-B063-117C56460391}"/>
                        </a:ext>
                      </a:extLst>
                    </p:cNvPr>
                    <p:cNvSpPr txBox="1"/>
                    <p:nvPr/>
                  </p:nvSpPr>
                  <p:spPr>
                    <a:xfrm>
                      <a:off x="4376242" y="2761593"/>
                      <a:ext cx="65690" cy="14451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64" name="TextBox 71">
                      <a:extLst>
                        <a:ext uri="{FF2B5EF4-FFF2-40B4-BE49-F238E27FC236}">
                          <a16:creationId xmlns:a16="http://schemas.microsoft.com/office/drawing/2014/main" xmlns="" id="{49166B11-485D-F646-B705-BD26B6A63957}"/>
                        </a:ext>
                      </a:extLst>
                    </p:cNvPr>
                    <p:cNvSpPr txBox="1"/>
                    <p:nvPr/>
                  </p:nvSpPr>
                  <p:spPr>
                    <a:xfrm>
                      <a:off x="4653452" y="2250528"/>
                      <a:ext cx="65690" cy="14451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65" name="TextBox 71">
                      <a:extLst>
                        <a:ext uri="{FF2B5EF4-FFF2-40B4-BE49-F238E27FC236}">
                          <a16:creationId xmlns:a16="http://schemas.microsoft.com/office/drawing/2014/main" xmlns="" id="{87E48DA8-34FE-2D4A-915A-020889CA6CFE}"/>
                        </a:ext>
                      </a:extLst>
                    </p:cNvPr>
                    <p:cNvSpPr txBox="1"/>
                    <p:nvPr/>
                  </p:nvSpPr>
                  <p:spPr>
                    <a:xfrm>
                      <a:off x="4390697" y="2894283"/>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grpSp>
              <p:grpSp>
                <p:nvGrpSpPr>
                  <p:cNvPr id="413" name="Group 64">
                    <a:extLst>
                      <a:ext uri="{FF2B5EF4-FFF2-40B4-BE49-F238E27FC236}">
                        <a16:creationId xmlns:a16="http://schemas.microsoft.com/office/drawing/2014/main" xmlns="" id="{68444563-4BF9-9242-96C0-D5FCCEE0F76A}"/>
                      </a:ext>
                    </a:extLst>
                  </p:cNvPr>
                  <p:cNvGrpSpPr/>
                  <p:nvPr/>
                </p:nvGrpSpPr>
                <p:grpSpPr>
                  <a:xfrm>
                    <a:off x="4436416" y="0"/>
                    <a:ext cx="830317" cy="5817474"/>
                    <a:chOff x="4436416" y="0"/>
                    <a:chExt cx="830317" cy="5817474"/>
                  </a:xfrm>
                </p:grpSpPr>
                <p:sp>
                  <p:nvSpPr>
                    <p:cNvPr id="414" name="Rectangle 65">
                      <a:extLst>
                        <a:ext uri="{FF2B5EF4-FFF2-40B4-BE49-F238E27FC236}">
                          <a16:creationId xmlns:a16="http://schemas.microsoft.com/office/drawing/2014/main" xmlns="" id="{DEFE8A41-956E-B642-BC3C-7C9CA199AF59}"/>
                        </a:ext>
                      </a:extLst>
                    </p:cNvPr>
                    <p:cNvSpPr/>
                    <p:nvPr/>
                  </p:nvSpPr>
                  <p:spPr>
                    <a:xfrm>
                      <a:off x="4656082" y="0"/>
                      <a:ext cx="585951" cy="1773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500" dirty="0" err="1">
                          <a:solidFill>
                            <a:srgbClr val="0000FF"/>
                          </a:solidFill>
                        </a:rPr>
                        <a:t>Collection</a:t>
                      </a:r>
                      <a:r>
                        <a:rPr lang="es-MX" sz="500" dirty="0">
                          <a:solidFill>
                            <a:srgbClr val="0000FF"/>
                          </a:solidFill>
                        </a:rPr>
                        <a:t> </a:t>
                      </a:r>
                      <a:r>
                        <a:rPr lang="es-MX" sz="500" dirty="0" err="1">
                          <a:solidFill>
                            <a:srgbClr val="0000FF"/>
                          </a:solidFill>
                        </a:rPr>
                        <a:t>registry</a:t>
                      </a:r>
                      <a:endParaRPr lang="es-MX" sz="500" dirty="0">
                        <a:solidFill>
                          <a:srgbClr val="0000FF"/>
                        </a:solidFill>
                      </a:endParaRPr>
                    </a:p>
                  </p:txBody>
                </p:sp>
                <p:sp>
                  <p:nvSpPr>
                    <p:cNvPr id="415" name="Rectangle 66">
                      <a:extLst>
                        <a:ext uri="{FF2B5EF4-FFF2-40B4-BE49-F238E27FC236}">
                          <a16:creationId xmlns:a16="http://schemas.microsoft.com/office/drawing/2014/main" xmlns="" id="{B61C20A5-C3A8-C54C-AB0F-1F58D633DC19}"/>
                        </a:ext>
                      </a:extLst>
                    </p:cNvPr>
                    <p:cNvSpPr/>
                    <p:nvPr/>
                  </p:nvSpPr>
                  <p:spPr>
                    <a:xfrm>
                      <a:off x="4637688" y="382314"/>
                      <a:ext cx="585951" cy="17736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MX" sz="500" dirty="0" err="1">
                          <a:solidFill>
                            <a:srgbClr val="0000FF"/>
                          </a:solidFill>
                        </a:rPr>
                        <a:t>Collection</a:t>
                      </a:r>
                      <a:r>
                        <a:rPr lang="es-MX" sz="500" dirty="0">
                          <a:solidFill>
                            <a:srgbClr val="0000FF"/>
                          </a:solidFill>
                        </a:rPr>
                        <a:t> </a:t>
                      </a:r>
                      <a:r>
                        <a:rPr lang="es-MX" sz="500" dirty="0" err="1">
                          <a:solidFill>
                            <a:srgbClr val="0000FF"/>
                          </a:solidFill>
                        </a:rPr>
                        <a:t>registry</a:t>
                      </a:r>
                      <a:endParaRPr lang="es-MX" sz="500" dirty="0">
                        <a:solidFill>
                          <a:srgbClr val="0000FF"/>
                        </a:solidFill>
                      </a:endParaRPr>
                    </a:p>
                  </p:txBody>
                </p:sp>
                <p:cxnSp>
                  <p:nvCxnSpPr>
                    <p:cNvPr id="416" name="Elbow Connector 67">
                      <a:extLst>
                        <a:ext uri="{FF2B5EF4-FFF2-40B4-BE49-F238E27FC236}">
                          <a16:creationId xmlns:a16="http://schemas.microsoft.com/office/drawing/2014/main" xmlns="" id="{D0E45622-5BC5-6740-9FC4-0373E19F9622}"/>
                        </a:ext>
                      </a:extLst>
                    </p:cNvPr>
                    <p:cNvCxnSpPr>
                      <a:stCxn id="427" idx="1"/>
                      <a:endCxn id="463" idx="3"/>
                    </p:cNvCxnSpPr>
                    <p:nvPr/>
                  </p:nvCxnSpPr>
                  <p:spPr>
                    <a:xfrm rot="10800000" flipV="1">
                      <a:off x="4441932" y="178674"/>
                      <a:ext cx="694998" cy="2655177"/>
                    </a:xfrm>
                    <a:prstGeom prst="bentConnector3">
                      <a:avLst>
                        <a:gd name="adj1" fmla="val 12193"/>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7" name="Elbow Connector 68">
                      <a:extLst>
                        <a:ext uri="{FF2B5EF4-FFF2-40B4-BE49-F238E27FC236}">
                          <a16:creationId xmlns:a16="http://schemas.microsoft.com/office/drawing/2014/main" xmlns="" id="{C2E639DE-BD83-CD4C-9B41-7D4F3B017A7B}"/>
                        </a:ext>
                      </a:extLst>
                    </p:cNvPr>
                    <p:cNvCxnSpPr>
                      <a:stCxn id="428" idx="1"/>
                      <a:endCxn id="464" idx="3"/>
                    </p:cNvCxnSpPr>
                    <p:nvPr/>
                  </p:nvCxnSpPr>
                  <p:spPr>
                    <a:xfrm rot="10800000" flipV="1">
                      <a:off x="4719143" y="580697"/>
                      <a:ext cx="465085" cy="1742090"/>
                    </a:xfrm>
                    <a:prstGeom prst="bentConnector3">
                      <a:avLst>
                        <a:gd name="adj1" fmla="val 48588"/>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8" name="Elbow Connector 69">
                      <a:extLst>
                        <a:ext uri="{FF2B5EF4-FFF2-40B4-BE49-F238E27FC236}">
                          <a16:creationId xmlns:a16="http://schemas.microsoft.com/office/drawing/2014/main" xmlns="" id="{B808474A-77F0-6343-ADD8-C805E3BE65E5}"/>
                        </a:ext>
                      </a:extLst>
                    </p:cNvPr>
                    <p:cNvCxnSpPr>
                      <a:stCxn id="465" idx="3"/>
                      <a:endCxn id="429" idx="1"/>
                    </p:cNvCxnSpPr>
                    <p:nvPr/>
                  </p:nvCxnSpPr>
                  <p:spPr>
                    <a:xfrm flipV="1">
                      <a:off x="4436416" y="656238"/>
                      <a:ext cx="741243" cy="2307019"/>
                    </a:xfrm>
                    <a:prstGeom prst="bentConnector3">
                      <a:avLst>
                        <a:gd name="adj1" fmla="val 54431"/>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19" name="Elbow Connector 70">
                      <a:extLst>
                        <a:ext uri="{FF2B5EF4-FFF2-40B4-BE49-F238E27FC236}">
                          <a16:creationId xmlns:a16="http://schemas.microsoft.com/office/drawing/2014/main" xmlns="" id="{E1363132-D86D-924D-970B-F486466B713B}"/>
                        </a:ext>
                      </a:extLst>
                    </p:cNvPr>
                    <p:cNvCxnSpPr>
                      <a:stCxn id="465" idx="3"/>
                      <a:endCxn id="430" idx="1"/>
                    </p:cNvCxnSpPr>
                    <p:nvPr/>
                  </p:nvCxnSpPr>
                  <p:spPr>
                    <a:xfrm flipV="1">
                      <a:off x="4436416" y="1143656"/>
                      <a:ext cx="729419" cy="1819601"/>
                    </a:xfrm>
                    <a:prstGeom prst="bentConnector3">
                      <a:avLst>
                        <a:gd name="adj1" fmla="val 77017"/>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20" name="Elbow Connector 71">
                      <a:extLst>
                        <a:ext uri="{FF2B5EF4-FFF2-40B4-BE49-F238E27FC236}">
                          <a16:creationId xmlns:a16="http://schemas.microsoft.com/office/drawing/2014/main" xmlns="" id="{650709E6-E481-F845-96D4-A087AE6BD86B}"/>
                        </a:ext>
                      </a:extLst>
                    </p:cNvPr>
                    <p:cNvCxnSpPr>
                      <a:stCxn id="465" idx="3"/>
                      <a:endCxn id="431" idx="1"/>
                    </p:cNvCxnSpPr>
                    <p:nvPr/>
                  </p:nvCxnSpPr>
                  <p:spPr>
                    <a:xfrm flipV="1">
                      <a:off x="4436416" y="1893832"/>
                      <a:ext cx="730733" cy="1069425"/>
                    </a:xfrm>
                    <a:prstGeom prst="bentConnector3">
                      <a:avLst>
                        <a:gd name="adj1" fmla="val 63484"/>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21" name="Elbow Connector 72">
                      <a:extLst>
                        <a:ext uri="{FF2B5EF4-FFF2-40B4-BE49-F238E27FC236}">
                          <a16:creationId xmlns:a16="http://schemas.microsoft.com/office/drawing/2014/main" xmlns="" id="{4619241D-2238-F741-A3AF-6C9E27D76AD3}"/>
                        </a:ext>
                      </a:extLst>
                    </p:cNvPr>
                    <p:cNvCxnSpPr>
                      <a:stCxn id="465" idx="3"/>
                      <a:endCxn id="432" idx="1"/>
                    </p:cNvCxnSpPr>
                    <p:nvPr/>
                  </p:nvCxnSpPr>
                  <p:spPr>
                    <a:xfrm flipV="1">
                      <a:off x="4436416" y="2446938"/>
                      <a:ext cx="784598" cy="516319"/>
                    </a:xfrm>
                    <a:prstGeom prst="bentConnector3">
                      <a:avLst>
                        <a:gd name="adj1" fmla="val 83490"/>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22" name="Elbow Connector 73">
                      <a:extLst>
                        <a:ext uri="{FF2B5EF4-FFF2-40B4-BE49-F238E27FC236}">
                          <a16:creationId xmlns:a16="http://schemas.microsoft.com/office/drawing/2014/main" xmlns="" id="{B0DA4874-9BE6-5A47-B67C-AA0DEC2F5502}"/>
                        </a:ext>
                      </a:extLst>
                    </p:cNvPr>
                    <p:cNvCxnSpPr>
                      <a:stCxn id="465" idx="3"/>
                      <a:endCxn id="433" idx="1"/>
                    </p:cNvCxnSpPr>
                    <p:nvPr/>
                  </p:nvCxnSpPr>
                  <p:spPr>
                    <a:xfrm>
                      <a:off x="4436416" y="2963257"/>
                      <a:ext cx="745185" cy="101164"/>
                    </a:xfrm>
                    <a:prstGeom prst="bentConnector3">
                      <a:avLst>
                        <a:gd name="adj1" fmla="val 36777"/>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23" name="Elbow Connector 74">
                      <a:extLst>
                        <a:ext uri="{FF2B5EF4-FFF2-40B4-BE49-F238E27FC236}">
                          <a16:creationId xmlns:a16="http://schemas.microsoft.com/office/drawing/2014/main" xmlns="" id="{533E3522-209E-0440-BB6A-E7EF0FE79DB2}"/>
                        </a:ext>
                      </a:extLst>
                    </p:cNvPr>
                    <p:cNvCxnSpPr>
                      <a:stCxn id="465" idx="3"/>
                      <a:endCxn id="434" idx="1"/>
                    </p:cNvCxnSpPr>
                    <p:nvPr/>
                  </p:nvCxnSpPr>
                  <p:spPr>
                    <a:xfrm>
                      <a:off x="4436416" y="2963257"/>
                      <a:ext cx="739930" cy="890754"/>
                    </a:xfrm>
                    <a:prstGeom prst="bentConnector3">
                      <a:avLst>
                        <a:gd name="adj1" fmla="val 80184"/>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24" name="Elbow Connector 75">
                      <a:extLst>
                        <a:ext uri="{FF2B5EF4-FFF2-40B4-BE49-F238E27FC236}">
                          <a16:creationId xmlns:a16="http://schemas.microsoft.com/office/drawing/2014/main" xmlns="" id="{C6D7CA6B-C0AE-ED45-A434-FFFE823C8BE5}"/>
                        </a:ext>
                      </a:extLst>
                    </p:cNvPr>
                    <p:cNvCxnSpPr>
                      <a:stCxn id="465" idx="3"/>
                      <a:endCxn id="435" idx="1"/>
                    </p:cNvCxnSpPr>
                    <p:nvPr/>
                  </p:nvCxnSpPr>
                  <p:spPr>
                    <a:xfrm>
                      <a:off x="4436416" y="2963257"/>
                      <a:ext cx="721537" cy="2021930"/>
                    </a:xfrm>
                    <a:prstGeom prst="bentConnector3">
                      <a:avLst>
                        <a:gd name="adj1" fmla="val 72760"/>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cxnSp>
                  <p:nvCxnSpPr>
                    <p:cNvPr id="425" name="Elbow Connector 76">
                      <a:extLst>
                        <a:ext uri="{FF2B5EF4-FFF2-40B4-BE49-F238E27FC236}">
                          <a16:creationId xmlns:a16="http://schemas.microsoft.com/office/drawing/2014/main" xmlns="" id="{2DBAD266-D39E-5643-9FD5-3C8A4E0BA24A}"/>
                        </a:ext>
                      </a:extLst>
                    </p:cNvPr>
                    <p:cNvCxnSpPr>
                      <a:cxnSpLocks/>
                      <a:stCxn id="465" idx="3"/>
                      <a:endCxn id="436" idx="1"/>
                    </p:cNvCxnSpPr>
                    <p:nvPr/>
                  </p:nvCxnSpPr>
                  <p:spPr>
                    <a:xfrm>
                      <a:off x="4436416" y="2963257"/>
                      <a:ext cx="735989" cy="2785244"/>
                    </a:xfrm>
                    <a:prstGeom prst="bentConnector3">
                      <a:avLst>
                        <a:gd name="adj1" fmla="val 60711"/>
                      </a:avLst>
                    </a:prstGeom>
                    <a:ln w="15875">
                      <a:solidFill>
                        <a:srgbClr val="FF9900"/>
                      </a:solidFill>
                      <a:tailEnd type="arrow"/>
                    </a:ln>
                    <a:effectLst/>
                  </p:spPr>
                  <p:style>
                    <a:lnRef idx="2">
                      <a:schemeClr val="accent2"/>
                    </a:lnRef>
                    <a:fillRef idx="0">
                      <a:schemeClr val="accent2"/>
                    </a:fillRef>
                    <a:effectRef idx="1">
                      <a:schemeClr val="accent2"/>
                    </a:effectRef>
                    <a:fontRef idx="minor">
                      <a:schemeClr val="tx1"/>
                    </a:fontRef>
                  </p:style>
                </p:cxnSp>
                <p:grpSp>
                  <p:nvGrpSpPr>
                    <p:cNvPr id="426" name="Group 77">
                      <a:extLst>
                        <a:ext uri="{FF2B5EF4-FFF2-40B4-BE49-F238E27FC236}">
                          <a16:creationId xmlns:a16="http://schemas.microsoft.com/office/drawing/2014/main" xmlns="" id="{0A0FABD7-5F7E-7341-B32E-136B4A585426}"/>
                        </a:ext>
                      </a:extLst>
                    </p:cNvPr>
                    <p:cNvGrpSpPr/>
                    <p:nvPr/>
                  </p:nvGrpSpPr>
                  <p:grpSpPr>
                    <a:xfrm>
                      <a:off x="5136930" y="106416"/>
                      <a:ext cx="129803" cy="5711058"/>
                      <a:chOff x="5136930" y="106416"/>
                      <a:chExt cx="129803" cy="5711058"/>
                    </a:xfrm>
                  </p:grpSpPr>
                  <p:sp>
                    <p:nvSpPr>
                      <p:cNvPr id="427" name="TextBox 71">
                        <a:extLst>
                          <a:ext uri="{FF2B5EF4-FFF2-40B4-BE49-F238E27FC236}">
                            <a16:creationId xmlns:a16="http://schemas.microsoft.com/office/drawing/2014/main" xmlns="" id="{8AB2A511-9EB8-F444-ADB8-026F2232BA31}"/>
                          </a:ext>
                        </a:extLst>
                      </p:cNvPr>
                      <p:cNvSpPr txBox="1"/>
                      <p:nvPr/>
                    </p:nvSpPr>
                    <p:spPr>
                      <a:xfrm>
                        <a:off x="5136930" y="106416"/>
                        <a:ext cx="65690" cy="14451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28" name="TextBox 71">
                        <a:extLst>
                          <a:ext uri="{FF2B5EF4-FFF2-40B4-BE49-F238E27FC236}">
                            <a16:creationId xmlns:a16="http://schemas.microsoft.com/office/drawing/2014/main" xmlns="" id="{350195EA-0F4C-CB4B-884F-EF2CBB730195}"/>
                          </a:ext>
                        </a:extLst>
                      </p:cNvPr>
                      <p:cNvSpPr txBox="1"/>
                      <p:nvPr/>
                    </p:nvSpPr>
                    <p:spPr>
                      <a:xfrm>
                        <a:off x="5184227" y="508438"/>
                        <a:ext cx="65690" cy="14451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29" name="TextBox 71">
                        <a:extLst>
                          <a:ext uri="{FF2B5EF4-FFF2-40B4-BE49-F238E27FC236}">
                            <a16:creationId xmlns:a16="http://schemas.microsoft.com/office/drawing/2014/main" xmlns="" id="{3D396947-E697-EB4C-8BBD-DCE60082EFFE}"/>
                          </a:ext>
                        </a:extLst>
                      </p:cNvPr>
                      <p:cNvSpPr txBox="1"/>
                      <p:nvPr/>
                    </p:nvSpPr>
                    <p:spPr>
                      <a:xfrm>
                        <a:off x="5177659" y="587264"/>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0" name="TextBox 71">
                        <a:extLst>
                          <a:ext uri="{FF2B5EF4-FFF2-40B4-BE49-F238E27FC236}">
                            <a16:creationId xmlns:a16="http://schemas.microsoft.com/office/drawing/2014/main" xmlns="" id="{A0D36BEF-0F73-7348-88BC-767936B15B91}"/>
                          </a:ext>
                        </a:extLst>
                      </p:cNvPr>
                      <p:cNvSpPr txBox="1"/>
                      <p:nvPr/>
                    </p:nvSpPr>
                    <p:spPr>
                      <a:xfrm>
                        <a:off x="5165835" y="1074682"/>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1" name="TextBox 71">
                        <a:extLst>
                          <a:ext uri="{FF2B5EF4-FFF2-40B4-BE49-F238E27FC236}">
                            <a16:creationId xmlns:a16="http://schemas.microsoft.com/office/drawing/2014/main" xmlns="" id="{44D566CF-9EDE-624A-909E-26D50DD09FC1}"/>
                          </a:ext>
                        </a:extLst>
                      </p:cNvPr>
                      <p:cNvSpPr txBox="1"/>
                      <p:nvPr/>
                    </p:nvSpPr>
                    <p:spPr>
                      <a:xfrm>
                        <a:off x="5167149" y="1824858"/>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2" name="TextBox 71">
                        <a:extLst>
                          <a:ext uri="{FF2B5EF4-FFF2-40B4-BE49-F238E27FC236}">
                            <a16:creationId xmlns:a16="http://schemas.microsoft.com/office/drawing/2014/main" xmlns="" id="{133B7966-B14C-7545-9984-442DF5E76A41}"/>
                          </a:ext>
                        </a:extLst>
                      </p:cNvPr>
                      <p:cNvSpPr txBox="1"/>
                      <p:nvPr/>
                    </p:nvSpPr>
                    <p:spPr>
                      <a:xfrm>
                        <a:off x="5221014" y="2377964"/>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3" name="TextBox 71">
                        <a:extLst>
                          <a:ext uri="{FF2B5EF4-FFF2-40B4-BE49-F238E27FC236}">
                            <a16:creationId xmlns:a16="http://schemas.microsoft.com/office/drawing/2014/main" xmlns="" id="{379B87C5-FCE9-7D41-A8D4-AA1BD085BE24}"/>
                          </a:ext>
                        </a:extLst>
                      </p:cNvPr>
                      <p:cNvSpPr txBox="1"/>
                      <p:nvPr/>
                    </p:nvSpPr>
                    <p:spPr>
                      <a:xfrm>
                        <a:off x="5181601" y="2995447"/>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4" name="TextBox 71">
                        <a:extLst>
                          <a:ext uri="{FF2B5EF4-FFF2-40B4-BE49-F238E27FC236}">
                            <a16:creationId xmlns:a16="http://schemas.microsoft.com/office/drawing/2014/main" xmlns="" id="{3374E36B-8279-4D42-91FC-1C7E1AFB9F0A}"/>
                          </a:ext>
                        </a:extLst>
                      </p:cNvPr>
                      <p:cNvSpPr txBox="1"/>
                      <p:nvPr/>
                    </p:nvSpPr>
                    <p:spPr>
                      <a:xfrm>
                        <a:off x="5176346" y="3785037"/>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5" name="TextBox 71">
                        <a:extLst>
                          <a:ext uri="{FF2B5EF4-FFF2-40B4-BE49-F238E27FC236}">
                            <a16:creationId xmlns:a16="http://schemas.microsoft.com/office/drawing/2014/main" xmlns="" id="{E4069A5E-EA8F-1149-AE0C-3EF5DF75B14B}"/>
                          </a:ext>
                        </a:extLst>
                      </p:cNvPr>
                      <p:cNvSpPr txBox="1"/>
                      <p:nvPr/>
                    </p:nvSpPr>
                    <p:spPr>
                      <a:xfrm>
                        <a:off x="5157953" y="4916213"/>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sp>
                    <p:nvSpPr>
                      <p:cNvPr id="436" name="TextBox 71">
                        <a:extLst>
                          <a:ext uri="{FF2B5EF4-FFF2-40B4-BE49-F238E27FC236}">
                            <a16:creationId xmlns:a16="http://schemas.microsoft.com/office/drawing/2014/main" xmlns="" id="{3E705374-89B5-AB49-9E4C-5B0CC543E58C}"/>
                          </a:ext>
                        </a:extLst>
                      </p:cNvPr>
                      <p:cNvSpPr txBox="1"/>
                      <p:nvPr/>
                    </p:nvSpPr>
                    <p:spPr>
                      <a:xfrm>
                        <a:off x="5172405" y="5679527"/>
                        <a:ext cx="45719" cy="13794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500"/>
                      </a:p>
                    </p:txBody>
                  </p:sp>
                </p:grpSp>
              </p:grpSp>
            </p:grpSp>
          </p:grpSp>
          <p:cxnSp>
            <p:nvCxnSpPr>
              <p:cNvPr id="356" name="Elbow Connector 7">
                <a:extLst>
                  <a:ext uri="{FF2B5EF4-FFF2-40B4-BE49-F238E27FC236}">
                    <a16:creationId xmlns:a16="http://schemas.microsoft.com/office/drawing/2014/main" xmlns="" id="{2F789437-95DB-3048-B609-6B02D1D4BBC2}"/>
                  </a:ext>
                </a:extLst>
              </p:cNvPr>
              <p:cNvCxnSpPr/>
              <p:nvPr/>
            </p:nvCxnSpPr>
            <p:spPr>
              <a:xfrm>
                <a:off x="643760" y="4315810"/>
                <a:ext cx="295603" cy="1"/>
              </a:xfrm>
              <a:prstGeom prst="bentConnector3">
                <a:avLst>
                  <a:gd name="adj1" fmla="val 50000"/>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54" name="Rectangle 5">
              <a:extLst>
                <a:ext uri="{FF2B5EF4-FFF2-40B4-BE49-F238E27FC236}">
                  <a16:creationId xmlns:a16="http://schemas.microsoft.com/office/drawing/2014/main" xmlns="" id="{EE5F917C-85D7-B34F-9186-71453CCFFF5E}"/>
                </a:ext>
              </a:extLst>
            </p:cNvPr>
            <p:cNvSpPr/>
            <p:nvPr/>
          </p:nvSpPr>
          <p:spPr>
            <a:xfrm>
              <a:off x="4695880" y="4302414"/>
              <a:ext cx="547795" cy="313893"/>
            </a:xfrm>
            <a:prstGeom prst="rect">
              <a:avLst/>
            </a:prstGeom>
            <a:ln>
              <a:solidFill>
                <a:srgbClr val="FFCC99"/>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defTabSz="914400" rtl="0" eaLnBrk="1" latinLnBrk="0" hangingPunct="1"/>
              <a:r>
                <a:rPr lang="es-MX" sz="500" b="1" kern="1200" dirty="0">
                  <a:solidFill>
                    <a:srgbClr val="0000FF"/>
                  </a:solidFill>
                  <a:latin typeface="+mn-lt"/>
                  <a:ea typeface="+mn-ea"/>
                  <a:cs typeface="+mn-cs"/>
                </a:rPr>
                <a:t>MOBILE AFORE</a:t>
              </a:r>
            </a:p>
          </p:txBody>
        </p:sp>
      </p:grpSp>
      <p:sp>
        <p:nvSpPr>
          <p:cNvPr id="7" name="CuadroTexto 6">
            <a:extLst>
              <a:ext uri="{FF2B5EF4-FFF2-40B4-BE49-F238E27FC236}">
                <a16:creationId xmlns:a16="http://schemas.microsoft.com/office/drawing/2014/main" xmlns="" id="{34A07466-4512-9C45-B7D2-3492F9033BB3}"/>
              </a:ext>
            </a:extLst>
          </p:cNvPr>
          <p:cNvSpPr txBox="1"/>
          <p:nvPr/>
        </p:nvSpPr>
        <p:spPr>
          <a:xfrm>
            <a:off x="6910459" y="1210005"/>
            <a:ext cx="2752485" cy="400110"/>
          </a:xfrm>
          <a:prstGeom prst="rect">
            <a:avLst/>
          </a:prstGeom>
          <a:noFill/>
        </p:spPr>
        <p:txBody>
          <a:bodyPr wrap="square" rtlCol="0">
            <a:spAutoFit/>
          </a:bodyPr>
          <a:lstStyle/>
          <a:p>
            <a:r>
              <a:rPr lang="es-MX" sz="2000" b="1" dirty="0">
                <a:solidFill>
                  <a:schemeClr val="accent6"/>
                </a:solidFill>
              </a:rPr>
              <a:t> Procesar </a:t>
            </a:r>
            <a:r>
              <a:rPr lang="es-MX" sz="2000" b="1" dirty="0" err="1">
                <a:solidFill>
                  <a:schemeClr val="accent6"/>
                </a:solidFill>
              </a:rPr>
              <a:t>efficiency</a:t>
            </a:r>
            <a:endParaRPr lang="es-MX" sz="2000" b="1" dirty="0">
              <a:solidFill>
                <a:schemeClr val="accent6"/>
              </a:solidFill>
            </a:endParaRPr>
          </a:p>
        </p:txBody>
      </p:sp>
      <p:sp>
        <p:nvSpPr>
          <p:cNvPr id="8" name="CuadroTexto 7">
            <a:extLst>
              <a:ext uri="{FF2B5EF4-FFF2-40B4-BE49-F238E27FC236}">
                <a16:creationId xmlns:a16="http://schemas.microsoft.com/office/drawing/2014/main" xmlns="" id="{C0FF8B48-FEF9-304F-82C6-3D5357F6CBFC}"/>
              </a:ext>
            </a:extLst>
          </p:cNvPr>
          <p:cNvSpPr txBox="1"/>
          <p:nvPr/>
        </p:nvSpPr>
        <p:spPr>
          <a:xfrm>
            <a:off x="6910459" y="1689347"/>
            <a:ext cx="2205319" cy="2693045"/>
          </a:xfrm>
          <a:prstGeom prst="rect">
            <a:avLst/>
          </a:prstGeom>
          <a:noFill/>
        </p:spPr>
        <p:txBody>
          <a:bodyPr wrap="square" rtlCol="0">
            <a:spAutoFit/>
          </a:bodyPr>
          <a:lstStyle/>
          <a:p>
            <a:r>
              <a:rPr lang="es-ES" sz="700" b="1" dirty="0" err="1">
                <a:solidFill>
                  <a:schemeClr val="tx2"/>
                </a:solidFill>
                <a:latin typeface="Helvetica"/>
                <a:cs typeface="Helvetica"/>
              </a:rPr>
              <a:t>Scale</a:t>
            </a:r>
            <a:r>
              <a:rPr lang="es-ES" sz="700" b="1" dirty="0">
                <a:solidFill>
                  <a:schemeClr val="tx2"/>
                </a:solidFill>
                <a:latin typeface="Helvetica"/>
                <a:cs typeface="Helvetica"/>
              </a:rPr>
              <a:t> </a:t>
            </a:r>
            <a:r>
              <a:rPr lang="es-ES" sz="700" b="1" dirty="0" err="1">
                <a:solidFill>
                  <a:schemeClr val="tx2"/>
                </a:solidFill>
                <a:latin typeface="Helvetica"/>
                <a:cs typeface="Helvetica"/>
              </a:rPr>
              <a:t>economics</a:t>
            </a:r>
            <a:r>
              <a:rPr lang="es-ES" sz="700" b="1" dirty="0">
                <a:solidFill>
                  <a:schemeClr val="tx2"/>
                </a:solidFill>
                <a:latin typeface="Helvetica"/>
                <a:cs typeface="Helvetica"/>
              </a:rPr>
              <a:t> </a:t>
            </a:r>
            <a:r>
              <a:rPr lang="es-ES" sz="700" dirty="0" err="1">
                <a:solidFill>
                  <a:schemeClr val="tx2"/>
                </a:solidFill>
                <a:latin typeface="Helvetica"/>
                <a:cs typeface="Helvetica"/>
              </a:rPr>
              <a:t>contribute</a:t>
            </a:r>
            <a:r>
              <a:rPr lang="es-ES" sz="700" dirty="0">
                <a:solidFill>
                  <a:schemeClr val="tx2"/>
                </a:solidFill>
                <a:latin typeface="Helvetica"/>
                <a:cs typeface="Helvetica"/>
              </a:rPr>
              <a:t> to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reduction</a:t>
            </a:r>
            <a:r>
              <a:rPr lang="es-ES" sz="700" dirty="0">
                <a:solidFill>
                  <a:schemeClr val="tx2"/>
                </a:solidFill>
                <a:latin typeface="Helvetica"/>
                <a:cs typeface="Helvetica"/>
              </a:rPr>
              <a:t> of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operational</a:t>
            </a:r>
            <a:r>
              <a:rPr lang="es-ES" sz="700" dirty="0">
                <a:solidFill>
                  <a:schemeClr val="tx2"/>
                </a:solidFill>
                <a:latin typeface="Helvetica"/>
                <a:cs typeface="Helvetica"/>
              </a:rPr>
              <a:t> </a:t>
            </a:r>
            <a:r>
              <a:rPr lang="es-ES" sz="700" dirty="0" err="1">
                <a:solidFill>
                  <a:schemeClr val="tx2"/>
                </a:solidFill>
                <a:latin typeface="Helvetica"/>
                <a:cs typeface="Helvetica"/>
              </a:rPr>
              <a:t>cost</a:t>
            </a:r>
            <a:r>
              <a:rPr lang="es-ES" sz="700" dirty="0">
                <a:solidFill>
                  <a:schemeClr val="tx2"/>
                </a:solidFill>
                <a:latin typeface="Helvetica"/>
                <a:cs typeface="Helvetica"/>
              </a:rPr>
              <a:t> of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system</a:t>
            </a:r>
            <a:r>
              <a:rPr lang="es-ES" sz="700" dirty="0">
                <a:solidFill>
                  <a:schemeClr val="tx2"/>
                </a:solidFill>
                <a:latin typeface="Helvetica"/>
                <a:cs typeface="Helvetica"/>
              </a:rPr>
              <a:t>.</a:t>
            </a:r>
          </a:p>
          <a:p>
            <a:endParaRPr lang="es-ES" sz="700" dirty="0">
              <a:solidFill>
                <a:schemeClr val="tx2"/>
              </a:solidFill>
              <a:latin typeface="Helvetica"/>
              <a:cs typeface="Helvetica"/>
            </a:endParaRPr>
          </a:p>
          <a:p>
            <a:r>
              <a:rPr lang="es-ES" sz="700" b="1" dirty="0" err="1">
                <a:solidFill>
                  <a:schemeClr val="tx2"/>
                </a:solidFill>
                <a:latin typeface="Helvetica"/>
                <a:cs typeface="Helvetica"/>
              </a:rPr>
              <a:t>Uniqueness</a:t>
            </a:r>
            <a:r>
              <a:rPr lang="es-ES" sz="700" b="1" dirty="0">
                <a:solidFill>
                  <a:schemeClr val="tx2"/>
                </a:solidFill>
                <a:latin typeface="Helvetica"/>
                <a:cs typeface="Helvetica"/>
              </a:rPr>
              <a:t> of </a:t>
            </a:r>
            <a:r>
              <a:rPr lang="es-ES" sz="700" b="1" dirty="0" err="1">
                <a:solidFill>
                  <a:schemeClr val="tx2"/>
                </a:solidFill>
                <a:latin typeface="Helvetica"/>
                <a:cs typeface="Helvetica"/>
              </a:rPr>
              <a:t>the</a:t>
            </a:r>
            <a:r>
              <a:rPr lang="es-ES" sz="700" b="1" dirty="0">
                <a:solidFill>
                  <a:schemeClr val="tx2"/>
                </a:solidFill>
                <a:latin typeface="Helvetica"/>
                <a:cs typeface="Helvetica"/>
              </a:rPr>
              <a:t> </a:t>
            </a:r>
            <a:r>
              <a:rPr lang="es-ES" sz="700" b="1" dirty="0" err="1">
                <a:solidFill>
                  <a:schemeClr val="tx2"/>
                </a:solidFill>
                <a:latin typeface="Helvetica"/>
                <a:cs typeface="Helvetica"/>
              </a:rPr>
              <a:t>account</a:t>
            </a:r>
            <a:r>
              <a:rPr lang="es-ES" sz="700" b="1" dirty="0">
                <a:solidFill>
                  <a:schemeClr val="tx2"/>
                </a:solidFill>
                <a:latin typeface="Helvetica"/>
                <a:cs typeface="Helvetica"/>
              </a:rPr>
              <a:t> </a:t>
            </a:r>
            <a:r>
              <a:rPr lang="es-ES" sz="700" dirty="0">
                <a:solidFill>
                  <a:schemeClr val="tx2"/>
                </a:solidFill>
                <a:latin typeface="Helvetica"/>
                <a:cs typeface="Helvetica"/>
              </a:rPr>
              <a:t>individual to </a:t>
            </a:r>
            <a:r>
              <a:rPr lang="es-ES" sz="700" err="1">
                <a:solidFill>
                  <a:schemeClr val="tx2"/>
                </a:solidFill>
                <a:latin typeface="Helvetica"/>
                <a:cs typeface="Helvetica"/>
              </a:rPr>
              <a:t>the</a:t>
            </a:r>
            <a:r>
              <a:rPr lang="es-ES" sz="700">
                <a:solidFill>
                  <a:schemeClr val="tx2"/>
                </a:solidFill>
                <a:latin typeface="Helvetica"/>
                <a:cs typeface="Helvetica"/>
              </a:rPr>
              <a:t> </a:t>
            </a:r>
            <a:r>
              <a:rPr lang="es-US" sz="700">
                <a:solidFill>
                  <a:schemeClr val="tx2"/>
                </a:solidFill>
                <a:latin typeface="Helvetica"/>
                <a:cs typeface="Helvetica"/>
              </a:rPr>
              <a:t>workers</a:t>
            </a:r>
            <a:r>
              <a:rPr lang="es-ES" sz="700">
                <a:solidFill>
                  <a:schemeClr val="tx2"/>
                </a:solidFill>
                <a:latin typeface="Helvetica"/>
                <a:cs typeface="Helvetica"/>
              </a:rPr>
              <a:t>. </a:t>
            </a:r>
            <a:endParaRPr lang="es-ES" sz="700" dirty="0">
              <a:solidFill>
                <a:schemeClr val="tx2"/>
              </a:solidFill>
              <a:latin typeface="Helvetica"/>
              <a:cs typeface="Helvetica"/>
            </a:endParaRPr>
          </a:p>
          <a:p>
            <a:endParaRPr lang="es-ES" sz="700" dirty="0">
              <a:solidFill>
                <a:schemeClr val="tx2"/>
              </a:solidFill>
              <a:latin typeface="Helvetica"/>
              <a:cs typeface="Helvetica"/>
            </a:endParaRPr>
          </a:p>
          <a:p>
            <a:r>
              <a:rPr lang="es-ES" sz="700" b="1" dirty="0" err="1">
                <a:solidFill>
                  <a:schemeClr val="tx2"/>
                </a:solidFill>
                <a:latin typeface="Helvetica"/>
                <a:cs typeface="Helvetica"/>
              </a:rPr>
              <a:t>Certainty</a:t>
            </a:r>
            <a:r>
              <a:rPr lang="es-ES" sz="700" b="1" dirty="0">
                <a:solidFill>
                  <a:schemeClr val="tx2"/>
                </a:solidFill>
                <a:latin typeface="Helvetica"/>
                <a:cs typeface="Helvetica"/>
              </a:rPr>
              <a:t> to </a:t>
            </a:r>
            <a:r>
              <a:rPr lang="es-ES" sz="700" b="1" dirty="0" err="1">
                <a:solidFill>
                  <a:schemeClr val="tx2"/>
                </a:solidFill>
                <a:latin typeface="Helvetica"/>
                <a:cs typeface="Helvetica"/>
              </a:rPr>
              <a:t>the</a:t>
            </a:r>
            <a:r>
              <a:rPr lang="es-ES" sz="700" b="1" dirty="0">
                <a:solidFill>
                  <a:schemeClr val="tx2"/>
                </a:solidFill>
                <a:latin typeface="Helvetica"/>
                <a:cs typeface="Helvetica"/>
              </a:rPr>
              <a:t> </a:t>
            </a:r>
            <a:r>
              <a:rPr lang="es-ES" sz="700" b="1" dirty="0" err="1">
                <a:solidFill>
                  <a:schemeClr val="tx2"/>
                </a:solidFill>
                <a:latin typeface="Helvetica"/>
                <a:cs typeface="Helvetica"/>
              </a:rPr>
              <a:t>collection</a:t>
            </a:r>
            <a:r>
              <a:rPr lang="es-ES" sz="700" b="1" dirty="0">
                <a:solidFill>
                  <a:schemeClr val="tx2"/>
                </a:solidFill>
                <a:latin typeface="Helvetica"/>
                <a:cs typeface="Helvetica"/>
              </a:rPr>
              <a:t> of </a:t>
            </a:r>
            <a:r>
              <a:rPr lang="es-ES" sz="700" b="1" dirty="0" err="1">
                <a:solidFill>
                  <a:schemeClr val="tx2"/>
                </a:solidFill>
                <a:latin typeface="Helvetica"/>
                <a:cs typeface="Helvetica"/>
              </a:rPr>
              <a:t>quotas</a:t>
            </a:r>
            <a:r>
              <a:rPr lang="es-ES" sz="700" b="1" dirty="0">
                <a:solidFill>
                  <a:schemeClr val="tx2"/>
                </a:solidFill>
                <a:latin typeface="Helvetica"/>
                <a:cs typeface="Helvetica"/>
              </a:rPr>
              <a:t> and </a:t>
            </a:r>
            <a:r>
              <a:rPr lang="es-ES" sz="700" b="1" dirty="0" err="1">
                <a:solidFill>
                  <a:schemeClr val="tx2"/>
                </a:solidFill>
                <a:latin typeface="Helvetica"/>
                <a:cs typeface="Helvetica"/>
              </a:rPr>
              <a:t>contributions</a:t>
            </a:r>
            <a:r>
              <a:rPr lang="es-ES" sz="700" b="1" dirty="0">
                <a:solidFill>
                  <a:schemeClr val="tx2"/>
                </a:solidFill>
                <a:latin typeface="Helvetica"/>
                <a:cs typeface="Helvetica"/>
              </a:rPr>
              <a:t>. </a:t>
            </a:r>
            <a:r>
              <a:rPr lang="es-ES" sz="700" dirty="0" err="1">
                <a:solidFill>
                  <a:schemeClr val="tx2"/>
                </a:solidFill>
                <a:latin typeface="Helvetica"/>
                <a:cs typeface="Helvetica"/>
              </a:rPr>
              <a:t>Ensures</a:t>
            </a:r>
            <a:r>
              <a:rPr lang="es-ES" sz="700" dirty="0">
                <a:solidFill>
                  <a:schemeClr val="tx2"/>
                </a:solidFill>
                <a:latin typeface="Helvetica"/>
                <a:cs typeface="Helvetica"/>
              </a:rPr>
              <a:t>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individualization</a:t>
            </a:r>
            <a:r>
              <a:rPr lang="es-ES" sz="700" dirty="0">
                <a:solidFill>
                  <a:schemeClr val="tx2"/>
                </a:solidFill>
                <a:latin typeface="Helvetica"/>
                <a:cs typeface="Helvetica"/>
              </a:rPr>
              <a:t> and dispersión </a:t>
            </a:r>
            <a:r>
              <a:rPr lang="es-ES" sz="700">
                <a:solidFill>
                  <a:schemeClr val="tx2"/>
                </a:solidFill>
                <a:latin typeface="Helvetica"/>
                <a:cs typeface="Helvetica"/>
              </a:rPr>
              <a:t>of the</a:t>
            </a:r>
            <a:r>
              <a:rPr lang="es-US" sz="700">
                <a:solidFill>
                  <a:schemeClr val="tx2"/>
                </a:solidFill>
                <a:latin typeface="Helvetica"/>
                <a:cs typeface="Helvetica"/>
              </a:rPr>
              <a:t> workers</a:t>
            </a:r>
            <a:r>
              <a:rPr lang="es-ES" sz="700">
                <a:solidFill>
                  <a:schemeClr val="tx2"/>
                </a:solidFill>
                <a:latin typeface="Helvetica"/>
                <a:cs typeface="Helvetica"/>
              </a:rPr>
              <a:t> reso</a:t>
            </a:r>
            <a:r>
              <a:rPr lang="es-US" sz="700">
                <a:solidFill>
                  <a:schemeClr val="tx2"/>
                </a:solidFill>
                <a:latin typeface="Helvetica"/>
                <a:cs typeface="Helvetica"/>
              </a:rPr>
              <a:t>ur</a:t>
            </a:r>
            <a:r>
              <a:rPr lang="es-ES" sz="700">
                <a:solidFill>
                  <a:schemeClr val="tx2"/>
                </a:solidFill>
                <a:latin typeface="Helvetica"/>
                <a:cs typeface="Helvetica"/>
              </a:rPr>
              <a:t>ces </a:t>
            </a:r>
            <a:r>
              <a:rPr lang="es-ES" sz="700" dirty="0">
                <a:solidFill>
                  <a:schemeClr val="tx2"/>
                </a:solidFill>
                <a:latin typeface="Helvetica"/>
                <a:cs typeface="Helvetica"/>
              </a:rPr>
              <a:t>in </a:t>
            </a:r>
            <a:r>
              <a:rPr lang="es-ES" sz="700" dirty="0" err="1">
                <a:solidFill>
                  <a:schemeClr val="tx2"/>
                </a:solidFill>
                <a:latin typeface="Helvetica"/>
                <a:cs typeface="Helvetica"/>
              </a:rPr>
              <a:t>their</a:t>
            </a:r>
            <a:r>
              <a:rPr lang="es-ES" sz="700" dirty="0">
                <a:solidFill>
                  <a:schemeClr val="tx2"/>
                </a:solidFill>
                <a:latin typeface="Helvetica"/>
                <a:cs typeface="Helvetica"/>
              </a:rPr>
              <a:t> individual </a:t>
            </a:r>
            <a:r>
              <a:rPr lang="es-ES" sz="700" dirty="0" err="1">
                <a:solidFill>
                  <a:schemeClr val="tx2"/>
                </a:solidFill>
                <a:latin typeface="Helvetica"/>
                <a:cs typeface="Helvetica"/>
              </a:rPr>
              <a:t>account</a:t>
            </a:r>
            <a:r>
              <a:rPr lang="es-ES" sz="700" dirty="0">
                <a:solidFill>
                  <a:schemeClr val="tx2"/>
                </a:solidFill>
                <a:latin typeface="Helvetica"/>
                <a:cs typeface="Helvetica"/>
              </a:rPr>
              <a:t>. </a:t>
            </a:r>
          </a:p>
          <a:p>
            <a:endParaRPr lang="es-ES" sz="700" b="1" dirty="0">
              <a:solidFill>
                <a:schemeClr val="tx2"/>
              </a:solidFill>
              <a:latin typeface="Helvetica"/>
              <a:cs typeface="Helvetica"/>
            </a:endParaRPr>
          </a:p>
          <a:p>
            <a:r>
              <a:rPr lang="es-ES" sz="700" b="1" dirty="0" err="1">
                <a:solidFill>
                  <a:schemeClr val="tx2"/>
                </a:solidFill>
                <a:latin typeface="Helvetica"/>
                <a:cs typeface="Helvetica"/>
              </a:rPr>
              <a:t>Enables</a:t>
            </a:r>
            <a:r>
              <a:rPr lang="es-ES" sz="700" b="1" dirty="0">
                <a:solidFill>
                  <a:schemeClr val="tx2"/>
                </a:solidFill>
                <a:latin typeface="Helvetica"/>
                <a:cs typeface="Helvetica"/>
              </a:rPr>
              <a:t> </a:t>
            </a:r>
            <a:r>
              <a:rPr lang="es-ES" sz="700" b="1" dirty="0" err="1">
                <a:solidFill>
                  <a:schemeClr val="tx2"/>
                </a:solidFill>
                <a:latin typeface="Helvetica"/>
                <a:cs typeface="Helvetica"/>
              </a:rPr>
              <a:t>tecnological</a:t>
            </a:r>
            <a:r>
              <a:rPr lang="es-ES" sz="700" b="1" dirty="0">
                <a:solidFill>
                  <a:schemeClr val="tx2"/>
                </a:solidFill>
                <a:latin typeface="Helvetica"/>
                <a:cs typeface="Helvetica"/>
              </a:rPr>
              <a:t> </a:t>
            </a:r>
            <a:r>
              <a:rPr lang="es-ES" sz="700" b="1" dirty="0" err="1">
                <a:solidFill>
                  <a:schemeClr val="tx2"/>
                </a:solidFill>
                <a:latin typeface="Helvetica"/>
                <a:cs typeface="Helvetica"/>
              </a:rPr>
              <a:t>solutions</a:t>
            </a:r>
            <a:r>
              <a:rPr lang="es-ES" sz="700" b="1" dirty="0">
                <a:solidFill>
                  <a:schemeClr val="tx2"/>
                </a:solidFill>
                <a:latin typeface="Helvetica"/>
                <a:cs typeface="Helvetica"/>
              </a:rPr>
              <a:t> of SAR. </a:t>
            </a:r>
            <a:r>
              <a:rPr lang="es-ES" sz="700" dirty="0">
                <a:solidFill>
                  <a:schemeClr val="tx2"/>
                </a:solidFill>
                <a:latin typeface="Helvetica"/>
                <a:cs typeface="Helvetica"/>
              </a:rPr>
              <a:t>Procesar has </a:t>
            </a:r>
            <a:r>
              <a:rPr lang="es-ES" sz="700" dirty="0" err="1">
                <a:solidFill>
                  <a:schemeClr val="tx2"/>
                </a:solidFill>
                <a:latin typeface="Helvetica"/>
                <a:cs typeface="Helvetica"/>
              </a:rPr>
              <a:t>designed</a:t>
            </a:r>
            <a:r>
              <a:rPr lang="es-ES" sz="700" dirty="0">
                <a:solidFill>
                  <a:schemeClr val="tx2"/>
                </a:solidFill>
                <a:latin typeface="Helvetica"/>
                <a:cs typeface="Helvetica"/>
              </a:rPr>
              <a:t> and </a:t>
            </a:r>
            <a:r>
              <a:rPr lang="es-ES" sz="700" dirty="0" err="1">
                <a:solidFill>
                  <a:schemeClr val="tx2"/>
                </a:solidFill>
                <a:latin typeface="Helvetica"/>
                <a:cs typeface="Helvetica"/>
              </a:rPr>
              <a:t>built</a:t>
            </a:r>
            <a:r>
              <a:rPr lang="es-ES" sz="700" dirty="0">
                <a:solidFill>
                  <a:schemeClr val="tx2"/>
                </a:solidFill>
                <a:latin typeface="Helvetica"/>
                <a:cs typeface="Helvetica"/>
              </a:rPr>
              <a:t>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operational</a:t>
            </a:r>
            <a:r>
              <a:rPr lang="es-ES" sz="700" dirty="0">
                <a:solidFill>
                  <a:schemeClr val="tx2"/>
                </a:solidFill>
                <a:latin typeface="Helvetica"/>
                <a:cs typeface="Helvetica"/>
              </a:rPr>
              <a:t> </a:t>
            </a:r>
            <a:r>
              <a:rPr lang="es-ES" sz="700" dirty="0" err="1">
                <a:solidFill>
                  <a:schemeClr val="tx2"/>
                </a:solidFill>
                <a:latin typeface="Helvetica"/>
                <a:cs typeface="Helvetica"/>
              </a:rPr>
              <a:t>processes</a:t>
            </a:r>
            <a:r>
              <a:rPr lang="es-ES" sz="700" dirty="0">
                <a:solidFill>
                  <a:schemeClr val="tx2"/>
                </a:solidFill>
                <a:latin typeface="Helvetica"/>
                <a:cs typeface="Helvetica"/>
              </a:rPr>
              <a:t> of SAR, </a:t>
            </a:r>
            <a:r>
              <a:rPr lang="es-ES" sz="700" dirty="0" err="1">
                <a:solidFill>
                  <a:schemeClr val="tx2"/>
                </a:solidFill>
                <a:latin typeface="Helvetica"/>
                <a:cs typeface="Helvetica"/>
              </a:rPr>
              <a:t>since</a:t>
            </a:r>
            <a:r>
              <a:rPr lang="es-ES" sz="700" dirty="0">
                <a:solidFill>
                  <a:schemeClr val="tx2"/>
                </a:solidFill>
                <a:latin typeface="Helvetica"/>
                <a:cs typeface="Helvetica"/>
              </a:rPr>
              <a:t>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origin</a:t>
            </a:r>
            <a:r>
              <a:rPr lang="es-ES" sz="700" dirty="0">
                <a:solidFill>
                  <a:schemeClr val="tx2"/>
                </a:solidFill>
                <a:latin typeface="Helvetica"/>
                <a:cs typeface="Helvetica"/>
              </a:rPr>
              <a:t>.</a:t>
            </a:r>
          </a:p>
          <a:p>
            <a:endParaRPr lang="es-ES" sz="700" dirty="0">
              <a:solidFill>
                <a:schemeClr val="tx2"/>
              </a:solidFill>
              <a:latin typeface="Helvetica"/>
              <a:cs typeface="Helvetica"/>
            </a:endParaRPr>
          </a:p>
          <a:p>
            <a:r>
              <a:rPr lang="es-ES" sz="700" b="1" dirty="0" err="1">
                <a:solidFill>
                  <a:schemeClr val="tx2"/>
                </a:solidFill>
                <a:latin typeface="Helvetica"/>
                <a:cs typeface="Helvetica"/>
              </a:rPr>
              <a:t>Consistency</a:t>
            </a:r>
            <a:r>
              <a:rPr lang="es-ES" sz="700" b="1" dirty="0">
                <a:solidFill>
                  <a:schemeClr val="tx2"/>
                </a:solidFill>
                <a:latin typeface="Helvetica"/>
                <a:cs typeface="Helvetica"/>
              </a:rPr>
              <a:t> </a:t>
            </a:r>
            <a:r>
              <a:rPr lang="es-ES" sz="700" b="1" dirty="0" err="1">
                <a:solidFill>
                  <a:schemeClr val="tx2"/>
                </a:solidFill>
                <a:latin typeface="Helvetica"/>
                <a:cs typeface="Helvetica"/>
              </a:rPr>
              <a:t>on</a:t>
            </a:r>
            <a:r>
              <a:rPr lang="es-ES" sz="700" b="1" dirty="0">
                <a:solidFill>
                  <a:schemeClr val="tx2"/>
                </a:solidFill>
                <a:latin typeface="Helvetica"/>
                <a:cs typeface="Helvetica"/>
              </a:rPr>
              <a:t> </a:t>
            </a:r>
            <a:r>
              <a:rPr lang="es-ES" sz="700" b="1" err="1">
                <a:solidFill>
                  <a:schemeClr val="tx2"/>
                </a:solidFill>
                <a:latin typeface="Helvetica"/>
                <a:cs typeface="Helvetica"/>
              </a:rPr>
              <a:t>the</a:t>
            </a:r>
            <a:r>
              <a:rPr lang="es-ES" sz="700" b="1">
                <a:solidFill>
                  <a:schemeClr val="tx2"/>
                </a:solidFill>
                <a:latin typeface="Helvetica"/>
                <a:cs typeface="Helvetica"/>
              </a:rPr>
              <a:t> fl</a:t>
            </a:r>
            <a:r>
              <a:rPr lang="es-US" sz="700" b="1">
                <a:solidFill>
                  <a:schemeClr val="tx2"/>
                </a:solidFill>
                <a:latin typeface="Helvetica"/>
                <a:cs typeface="Helvetica"/>
              </a:rPr>
              <a:t>ows</a:t>
            </a:r>
            <a:r>
              <a:rPr lang="es-ES" sz="700" b="1">
                <a:solidFill>
                  <a:schemeClr val="tx2"/>
                </a:solidFill>
                <a:latin typeface="Helvetica"/>
                <a:cs typeface="Helvetica"/>
              </a:rPr>
              <a:t> of </a:t>
            </a:r>
            <a:r>
              <a:rPr lang="es-US" sz="700" b="1">
                <a:solidFill>
                  <a:schemeClr val="tx2"/>
                </a:solidFill>
                <a:latin typeface="Helvetica"/>
                <a:cs typeface="Helvetica"/>
              </a:rPr>
              <a:t>resources and </a:t>
            </a:r>
            <a:r>
              <a:rPr lang="es-ES" sz="700" b="1">
                <a:solidFill>
                  <a:schemeClr val="tx2"/>
                </a:solidFill>
                <a:latin typeface="Helvetica"/>
                <a:cs typeface="Helvetica"/>
              </a:rPr>
              <a:t>information</a:t>
            </a:r>
            <a:r>
              <a:rPr lang="es-ES" sz="700" b="1" dirty="0">
                <a:solidFill>
                  <a:schemeClr val="tx2"/>
                </a:solidFill>
                <a:latin typeface="Helvetica"/>
                <a:cs typeface="Helvetica"/>
              </a:rPr>
              <a:t>.</a:t>
            </a:r>
            <a:r>
              <a:rPr lang="es-ES" sz="700" dirty="0">
                <a:solidFill>
                  <a:schemeClr val="tx2"/>
                </a:solidFill>
                <a:latin typeface="Helvetica"/>
                <a:cs typeface="Helvetica"/>
              </a:rPr>
              <a:t> </a:t>
            </a:r>
            <a:r>
              <a:rPr lang="es-ES" sz="700" dirty="0" err="1">
                <a:solidFill>
                  <a:schemeClr val="tx2"/>
                </a:solidFill>
                <a:latin typeface="Helvetica"/>
                <a:cs typeface="Helvetica"/>
              </a:rPr>
              <a:t>Integrates</a:t>
            </a:r>
            <a:r>
              <a:rPr lang="es-ES" sz="700" dirty="0">
                <a:solidFill>
                  <a:schemeClr val="tx2"/>
                </a:solidFill>
                <a:latin typeface="Helvetica"/>
                <a:cs typeface="Helvetica"/>
              </a:rPr>
              <a:t> a data base</a:t>
            </a:r>
            <a:r>
              <a:rPr lang="es-ES" sz="700">
                <a:solidFill>
                  <a:schemeClr val="tx2"/>
                </a:solidFill>
                <a:latin typeface="Helvetica"/>
                <a:cs typeface="Helvetica"/>
              </a:rPr>
              <a:t>, </a:t>
            </a:r>
            <a:r>
              <a:rPr lang="es-US" sz="700">
                <a:solidFill>
                  <a:schemeClr val="tx2"/>
                </a:solidFill>
                <a:latin typeface="Helvetica"/>
                <a:cs typeface="Helvetica"/>
              </a:rPr>
              <a:t>state</a:t>
            </a:r>
            <a:r>
              <a:rPr lang="es-ES" sz="700">
                <a:solidFill>
                  <a:schemeClr val="tx2"/>
                </a:solidFill>
                <a:latin typeface="Helvetica"/>
                <a:cs typeface="Helvetica"/>
              </a:rPr>
              <a:t> propert</a:t>
            </a:r>
            <a:r>
              <a:rPr lang="es-US" sz="700">
                <a:solidFill>
                  <a:schemeClr val="tx2"/>
                </a:solidFill>
                <a:latin typeface="Helvetica"/>
                <a:cs typeface="Helvetica"/>
              </a:rPr>
              <a:t>y</a:t>
            </a:r>
            <a:r>
              <a:rPr lang="es-ES" sz="700">
                <a:solidFill>
                  <a:schemeClr val="tx2"/>
                </a:solidFill>
                <a:latin typeface="Helvetica"/>
                <a:cs typeface="Helvetica"/>
              </a:rPr>
              <a:t>, </a:t>
            </a:r>
            <a:r>
              <a:rPr lang="es-ES" sz="700" dirty="0" err="1">
                <a:solidFill>
                  <a:schemeClr val="tx2"/>
                </a:solidFill>
                <a:latin typeface="Helvetica"/>
                <a:cs typeface="Helvetica"/>
              </a:rPr>
              <a:t>which</a:t>
            </a:r>
            <a:r>
              <a:rPr lang="es-ES" sz="700" dirty="0">
                <a:solidFill>
                  <a:schemeClr val="tx2"/>
                </a:solidFill>
                <a:latin typeface="Helvetica"/>
                <a:cs typeface="Helvetica"/>
              </a:rPr>
              <a:t> </a:t>
            </a:r>
            <a:r>
              <a:rPr lang="es-ES" sz="700" dirty="0" err="1">
                <a:solidFill>
                  <a:schemeClr val="tx2"/>
                </a:solidFill>
                <a:latin typeface="Helvetica"/>
                <a:cs typeface="Helvetica"/>
              </a:rPr>
              <a:t>gives</a:t>
            </a:r>
            <a:r>
              <a:rPr lang="es-ES" sz="700" dirty="0">
                <a:solidFill>
                  <a:schemeClr val="tx2"/>
                </a:solidFill>
                <a:latin typeface="Helvetica"/>
                <a:cs typeface="Helvetica"/>
              </a:rPr>
              <a:t> </a:t>
            </a:r>
            <a:r>
              <a:rPr lang="es-ES" sz="700" dirty="0" err="1">
                <a:solidFill>
                  <a:schemeClr val="tx2"/>
                </a:solidFill>
                <a:latin typeface="Helvetica"/>
                <a:cs typeface="Helvetica"/>
              </a:rPr>
              <a:t>consistency</a:t>
            </a:r>
            <a:r>
              <a:rPr lang="es-ES" sz="700" dirty="0">
                <a:solidFill>
                  <a:schemeClr val="tx2"/>
                </a:solidFill>
                <a:latin typeface="Helvetica"/>
                <a:cs typeface="Helvetica"/>
              </a:rPr>
              <a:t> to </a:t>
            </a:r>
            <a:r>
              <a:rPr lang="es-ES" sz="700" dirty="0" err="1">
                <a:solidFill>
                  <a:schemeClr val="tx2"/>
                </a:solidFill>
                <a:latin typeface="Helvetica"/>
                <a:cs typeface="Helvetica"/>
              </a:rPr>
              <a:t>the</a:t>
            </a:r>
            <a:r>
              <a:rPr lang="es-ES" sz="700" dirty="0">
                <a:solidFill>
                  <a:schemeClr val="tx2"/>
                </a:solidFill>
                <a:latin typeface="Helvetica"/>
                <a:cs typeface="Helvetica"/>
              </a:rPr>
              <a:t> SAR </a:t>
            </a:r>
            <a:r>
              <a:rPr lang="es-ES" sz="700" dirty="0" err="1">
                <a:solidFill>
                  <a:schemeClr val="tx2"/>
                </a:solidFill>
                <a:latin typeface="Helvetica"/>
                <a:cs typeface="Helvetica"/>
              </a:rPr>
              <a:t>information</a:t>
            </a:r>
            <a:r>
              <a:rPr lang="es-ES" sz="700" dirty="0">
                <a:solidFill>
                  <a:schemeClr val="tx2"/>
                </a:solidFill>
                <a:latin typeface="Helvetica"/>
                <a:cs typeface="Helvetica"/>
              </a:rPr>
              <a:t> </a:t>
            </a:r>
            <a:r>
              <a:rPr lang="es-ES" sz="700" dirty="0" err="1">
                <a:solidFill>
                  <a:schemeClr val="tx2"/>
                </a:solidFill>
                <a:latin typeface="Helvetica"/>
                <a:cs typeface="Helvetica"/>
              </a:rPr>
              <a:t>when</a:t>
            </a:r>
            <a:r>
              <a:rPr lang="es-ES" sz="700" dirty="0">
                <a:solidFill>
                  <a:schemeClr val="tx2"/>
                </a:solidFill>
                <a:latin typeface="Helvetica"/>
                <a:cs typeface="Helvetica"/>
              </a:rPr>
              <a:t> </a:t>
            </a:r>
            <a:r>
              <a:rPr lang="es-ES" sz="700" dirty="0" err="1">
                <a:solidFill>
                  <a:schemeClr val="tx2"/>
                </a:solidFill>
                <a:latin typeface="Helvetica"/>
                <a:cs typeface="Helvetica"/>
              </a:rPr>
              <a:t>facing</a:t>
            </a:r>
            <a:r>
              <a:rPr lang="es-ES" sz="700" dirty="0">
                <a:solidFill>
                  <a:schemeClr val="tx2"/>
                </a:solidFill>
                <a:latin typeface="Helvetica"/>
                <a:cs typeface="Helvetica"/>
              </a:rPr>
              <a:t> </a:t>
            </a:r>
            <a:r>
              <a:rPr lang="es-ES" sz="700" dirty="0" err="1">
                <a:solidFill>
                  <a:schemeClr val="tx2"/>
                </a:solidFill>
                <a:latin typeface="Helvetica"/>
                <a:cs typeface="Helvetica"/>
              </a:rPr>
              <a:t>each</a:t>
            </a:r>
            <a:r>
              <a:rPr lang="es-ES" sz="700" dirty="0">
                <a:solidFill>
                  <a:schemeClr val="tx2"/>
                </a:solidFill>
                <a:latin typeface="Helvetica"/>
                <a:cs typeface="Helvetica"/>
              </a:rPr>
              <a:t> </a:t>
            </a:r>
            <a:r>
              <a:rPr lang="es-ES" sz="700" dirty="0" err="1">
                <a:solidFill>
                  <a:schemeClr val="tx2"/>
                </a:solidFill>
                <a:latin typeface="Helvetica"/>
                <a:cs typeface="Helvetica"/>
              </a:rPr>
              <a:t>one</a:t>
            </a:r>
            <a:r>
              <a:rPr lang="es-ES" sz="700" dirty="0">
                <a:solidFill>
                  <a:schemeClr val="tx2"/>
                </a:solidFill>
                <a:latin typeface="Helvetica"/>
                <a:cs typeface="Helvetica"/>
              </a:rPr>
              <a:t> of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entities</a:t>
            </a:r>
            <a:r>
              <a:rPr lang="es-ES" sz="700" dirty="0">
                <a:solidFill>
                  <a:schemeClr val="tx2"/>
                </a:solidFill>
                <a:latin typeface="Helvetica"/>
                <a:cs typeface="Helvetica"/>
              </a:rPr>
              <a:t> </a:t>
            </a:r>
            <a:r>
              <a:rPr lang="es-ES" sz="700" dirty="0" err="1">
                <a:solidFill>
                  <a:schemeClr val="tx2"/>
                </a:solidFill>
                <a:latin typeface="Helvetica"/>
                <a:cs typeface="Helvetica"/>
              </a:rPr>
              <a:t>that</a:t>
            </a:r>
            <a:r>
              <a:rPr lang="es-ES" sz="700" dirty="0">
                <a:solidFill>
                  <a:schemeClr val="tx2"/>
                </a:solidFill>
                <a:latin typeface="Helvetica"/>
                <a:cs typeface="Helvetica"/>
              </a:rPr>
              <a:t> </a:t>
            </a:r>
            <a:r>
              <a:rPr lang="es-ES" sz="700" dirty="0" err="1">
                <a:solidFill>
                  <a:schemeClr val="tx2"/>
                </a:solidFill>
                <a:latin typeface="Helvetica"/>
                <a:cs typeface="Helvetica"/>
              </a:rPr>
              <a:t>interact</a:t>
            </a:r>
            <a:r>
              <a:rPr lang="es-ES" sz="700" dirty="0">
                <a:solidFill>
                  <a:schemeClr val="tx2"/>
                </a:solidFill>
                <a:latin typeface="Helvetica"/>
                <a:cs typeface="Helvetica"/>
              </a:rPr>
              <a:t> </a:t>
            </a:r>
            <a:r>
              <a:rPr lang="es-ES" sz="700" dirty="0" err="1">
                <a:solidFill>
                  <a:schemeClr val="tx2"/>
                </a:solidFill>
                <a:latin typeface="Helvetica"/>
                <a:cs typeface="Helvetica"/>
              </a:rPr>
              <a:t>with</a:t>
            </a:r>
            <a:r>
              <a:rPr lang="es-ES" sz="700" dirty="0">
                <a:solidFill>
                  <a:schemeClr val="tx2"/>
                </a:solidFill>
                <a:latin typeface="Helvetica"/>
                <a:cs typeface="Helvetica"/>
              </a:rPr>
              <a:t> BDNSAR. </a:t>
            </a:r>
          </a:p>
          <a:p>
            <a:endParaRPr lang="es-ES" sz="700" dirty="0">
              <a:solidFill>
                <a:schemeClr val="tx2"/>
              </a:solidFill>
              <a:latin typeface="Helvetica"/>
              <a:cs typeface="Helvetica"/>
            </a:endParaRPr>
          </a:p>
          <a:p>
            <a:r>
              <a:rPr lang="es-ES" sz="700" b="1" dirty="0" err="1">
                <a:solidFill>
                  <a:schemeClr val="tx2"/>
                </a:solidFill>
                <a:latin typeface="Helvetica"/>
                <a:cs typeface="Helvetica"/>
              </a:rPr>
              <a:t>Technical</a:t>
            </a:r>
            <a:r>
              <a:rPr lang="es-ES" sz="700" b="1" dirty="0">
                <a:solidFill>
                  <a:schemeClr val="tx2"/>
                </a:solidFill>
                <a:latin typeface="Helvetica"/>
                <a:cs typeface="Helvetica"/>
              </a:rPr>
              <a:t> </a:t>
            </a:r>
            <a:r>
              <a:rPr lang="es-ES" sz="700" b="1" dirty="0" err="1">
                <a:solidFill>
                  <a:schemeClr val="tx2"/>
                </a:solidFill>
                <a:latin typeface="Helvetica"/>
                <a:cs typeface="Helvetica"/>
              </a:rPr>
              <a:t>assistance</a:t>
            </a:r>
            <a:r>
              <a:rPr lang="es-ES" sz="700" b="1" dirty="0">
                <a:solidFill>
                  <a:schemeClr val="tx2"/>
                </a:solidFill>
                <a:latin typeface="Helvetica"/>
                <a:cs typeface="Helvetica"/>
              </a:rPr>
              <a:t> </a:t>
            </a:r>
            <a:r>
              <a:rPr lang="es-ES" sz="700" dirty="0">
                <a:solidFill>
                  <a:schemeClr val="tx2"/>
                </a:solidFill>
                <a:latin typeface="Helvetica"/>
                <a:cs typeface="Helvetica"/>
              </a:rPr>
              <a:t>to </a:t>
            </a:r>
            <a:r>
              <a:rPr lang="es-ES" sz="700" dirty="0" err="1">
                <a:solidFill>
                  <a:schemeClr val="tx2"/>
                </a:solidFill>
                <a:latin typeface="Helvetica"/>
                <a:cs typeface="Helvetica"/>
              </a:rPr>
              <a:t>the</a:t>
            </a:r>
            <a:r>
              <a:rPr lang="es-ES" sz="700" dirty="0">
                <a:solidFill>
                  <a:schemeClr val="tx2"/>
                </a:solidFill>
                <a:latin typeface="Helvetica"/>
                <a:cs typeface="Helvetica"/>
              </a:rPr>
              <a:t> </a:t>
            </a:r>
            <a:r>
              <a:rPr lang="es-ES" sz="700" dirty="0" err="1">
                <a:solidFill>
                  <a:schemeClr val="tx2"/>
                </a:solidFill>
                <a:latin typeface="Helvetica"/>
                <a:cs typeface="Helvetica"/>
              </a:rPr>
              <a:t>participants</a:t>
            </a:r>
            <a:r>
              <a:rPr lang="es-ES" sz="700" dirty="0">
                <a:solidFill>
                  <a:schemeClr val="tx2"/>
                </a:solidFill>
                <a:latin typeface="Helvetica"/>
                <a:cs typeface="Helvetica"/>
              </a:rPr>
              <a:t> and </a:t>
            </a:r>
            <a:r>
              <a:rPr lang="es-ES" sz="700" dirty="0" err="1">
                <a:solidFill>
                  <a:schemeClr val="tx2"/>
                </a:solidFill>
                <a:latin typeface="Helvetica"/>
                <a:cs typeface="Helvetica"/>
              </a:rPr>
              <a:t>authorities</a:t>
            </a:r>
            <a:r>
              <a:rPr lang="es-ES" sz="700" dirty="0">
                <a:solidFill>
                  <a:schemeClr val="tx2"/>
                </a:solidFill>
                <a:latin typeface="Helvetica"/>
                <a:cs typeface="Helvetica"/>
              </a:rPr>
              <a:t> of </a:t>
            </a:r>
            <a:r>
              <a:rPr lang="es-ES" sz="700" dirty="0" err="1">
                <a:solidFill>
                  <a:schemeClr val="tx2"/>
                </a:solidFill>
                <a:latin typeface="Helvetica"/>
                <a:cs typeface="Helvetica"/>
              </a:rPr>
              <a:t>the</a:t>
            </a:r>
            <a:r>
              <a:rPr lang="es-ES" sz="700" dirty="0">
                <a:solidFill>
                  <a:schemeClr val="tx2"/>
                </a:solidFill>
                <a:latin typeface="Helvetica"/>
                <a:cs typeface="Helvetica"/>
              </a:rPr>
              <a:t> SAR. </a:t>
            </a:r>
          </a:p>
          <a:p>
            <a:endParaRPr lang="es-MX" sz="800" dirty="0">
              <a:solidFill>
                <a:schemeClr val="tx2"/>
              </a:solidFill>
            </a:endParaRPr>
          </a:p>
        </p:txBody>
      </p:sp>
      <p:pic>
        <p:nvPicPr>
          <p:cNvPr id="10" name="Imagen 9">
            <a:extLst>
              <a:ext uri="{FF2B5EF4-FFF2-40B4-BE49-F238E27FC236}">
                <a16:creationId xmlns:a16="http://schemas.microsoft.com/office/drawing/2014/main" xmlns="" id="{B84DAC58-5119-FC44-AE91-2DD98E116F83}"/>
              </a:ext>
            </a:extLst>
          </p:cNvPr>
          <p:cNvPicPr>
            <a:picLocks noChangeAspect="1"/>
          </p:cNvPicPr>
          <p:nvPr/>
        </p:nvPicPr>
        <p:blipFill>
          <a:blip r:embed="rId3"/>
          <a:stretch>
            <a:fillRect/>
          </a:stretch>
        </p:blipFill>
        <p:spPr>
          <a:xfrm>
            <a:off x="6829537" y="1726852"/>
            <a:ext cx="113617" cy="106934"/>
          </a:xfrm>
          <a:prstGeom prst="rect">
            <a:avLst/>
          </a:prstGeom>
        </p:spPr>
      </p:pic>
      <p:pic>
        <p:nvPicPr>
          <p:cNvPr id="11" name="Imagen 10">
            <a:extLst>
              <a:ext uri="{FF2B5EF4-FFF2-40B4-BE49-F238E27FC236}">
                <a16:creationId xmlns:a16="http://schemas.microsoft.com/office/drawing/2014/main" xmlns="" id="{4B38ADE2-C698-9E46-80EE-A4DDD4E0B919}"/>
              </a:ext>
            </a:extLst>
          </p:cNvPr>
          <p:cNvPicPr>
            <a:picLocks noChangeAspect="1"/>
          </p:cNvPicPr>
          <p:nvPr/>
        </p:nvPicPr>
        <p:blipFill>
          <a:blip r:embed="rId3"/>
          <a:stretch>
            <a:fillRect/>
          </a:stretch>
        </p:blipFill>
        <p:spPr>
          <a:xfrm>
            <a:off x="6821189" y="2043520"/>
            <a:ext cx="113617" cy="106934"/>
          </a:xfrm>
          <a:prstGeom prst="rect">
            <a:avLst/>
          </a:prstGeom>
        </p:spPr>
      </p:pic>
      <p:pic>
        <p:nvPicPr>
          <p:cNvPr id="520" name="Imagen 519">
            <a:extLst>
              <a:ext uri="{FF2B5EF4-FFF2-40B4-BE49-F238E27FC236}">
                <a16:creationId xmlns:a16="http://schemas.microsoft.com/office/drawing/2014/main" xmlns="" id="{1574BD19-962C-1943-80BB-1ABC9F9B7625}"/>
              </a:ext>
            </a:extLst>
          </p:cNvPr>
          <p:cNvPicPr>
            <a:picLocks noChangeAspect="1"/>
          </p:cNvPicPr>
          <p:nvPr/>
        </p:nvPicPr>
        <p:blipFill>
          <a:blip r:embed="rId3"/>
          <a:stretch>
            <a:fillRect/>
          </a:stretch>
        </p:blipFill>
        <p:spPr>
          <a:xfrm>
            <a:off x="6829536" y="2374150"/>
            <a:ext cx="113617" cy="106934"/>
          </a:xfrm>
          <a:prstGeom prst="rect">
            <a:avLst/>
          </a:prstGeom>
        </p:spPr>
      </p:pic>
      <p:pic>
        <p:nvPicPr>
          <p:cNvPr id="521" name="Imagen 520">
            <a:extLst>
              <a:ext uri="{FF2B5EF4-FFF2-40B4-BE49-F238E27FC236}">
                <a16:creationId xmlns:a16="http://schemas.microsoft.com/office/drawing/2014/main" xmlns="" id="{8C9C937F-EC75-C046-BBB0-B454623108A0}"/>
              </a:ext>
            </a:extLst>
          </p:cNvPr>
          <p:cNvPicPr>
            <a:picLocks noChangeAspect="1"/>
          </p:cNvPicPr>
          <p:nvPr/>
        </p:nvPicPr>
        <p:blipFill>
          <a:blip r:embed="rId3"/>
          <a:stretch>
            <a:fillRect/>
          </a:stretch>
        </p:blipFill>
        <p:spPr>
          <a:xfrm>
            <a:off x="6821189" y="2912827"/>
            <a:ext cx="113617" cy="106934"/>
          </a:xfrm>
          <a:prstGeom prst="rect">
            <a:avLst/>
          </a:prstGeom>
        </p:spPr>
      </p:pic>
      <p:pic>
        <p:nvPicPr>
          <p:cNvPr id="522" name="Imagen 521">
            <a:extLst>
              <a:ext uri="{FF2B5EF4-FFF2-40B4-BE49-F238E27FC236}">
                <a16:creationId xmlns:a16="http://schemas.microsoft.com/office/drawing/2014/main" xmlns="" id="{6715AF2D-0359-E045-A961-324786D64E66}"/>
              </a:ext>
            </a:extLst>
          </p:cNvPr>
          <p:cNvPicPr>
            <a:picLocks noChangeAspect="1"/>
          </p:cNvPicPr>
          <p:nvPr/>
        </p:nvPicPr>
        <p:blipFill>
          <a:blip r:embed="rId3"/>
          <a:stretch>
            <a:fillRect/>
          </a:stretch>
        </p:blipFill>
        <p:spPr>
          <a:xfrm>
            <a:off x="6829536" y="3330976"/>
            <a:ext cx="113617" cy="106934"/>
          </a:xfrm>
          <a:prstGeom prst="rect">
            <a:avLst/>
          </a:prstGeom>
        </p:spPr>
      </p:pic>
      <p:pic>
        <p:nvPicPr>
          <p:cNvPr id="523" name="Imagen 522">
            <a:extLst>
              <a:ext uri="{FF2B5EF4-FFF2-40B4-BE49-F238E27FC236}">
                <a16:creationId xmlns:a16="http://schemas.microsoft.com/office/drawing/2014/main" xmlns="" id="{C4C2E204-F0C9-BF43-A23B-33257BE5B760}"/>
              </a:ext>
            </a:extLst>
          </p:cNvPr>
          <p:cNvPicPr>
            <a:picLocks noChangeAspect="1"/>
          </p:cNvPicPr>
          <p:nvPr/>
        </p:nvPicPr>
        <p:blipFill>
          <a:blip r:embed="rId3"/>
          <a:stretch>
            <a:fillRect/>
          </a:stretch>
        </p:blipFill>
        <p:spPr>
          <a:xfrm>
            <a:off x="6821189" y="3980747"/>
            <a:ext cx="113617" cy="106934"/>
          </a:xfrm>
          <a:prstGeom prst="rect">
            <a:avLst/>
          </a:prstGeom>
        </p:spPr>
      </p:pic>
      <p:pic>
        <p:nvPicPr>
          <p:cNvPr id="527" name="Imagen 526">
            <a:extLst>
              <a:ext uri="{FF2B5EF4-FFF2-40B4-BE49-F238E27FC236}">
                <a16:creationId xmlns:a16="http://schemas.microsoft.com/office/drawing/2014/main" xmlns="" id="{45EB70A7-D801-2943-8546-5BE3BAD30B7D}"/>
              </a:ext>
            </a:extLst>
          </p:cNvPr>
          <p:cNvPicPr>
            <a:picLocks noChangeAspect="1"/>
          </p:cNvPicPr>
          <p:nvPr/>
        </p:nvPicPr>
        <p:blipFill>
          <a:blip r:embed="rId4"/>
          <a:stretch>
            <a:fillRect/>
          </a:stretch>
        </p:blipFill>
        <p:spPr>
          <a:xfrm>
            <a:off x="2316208" y="1052254"/>
            <a:ext cx="2129184" cy="430047"/>
          </a:xfrm>
          <a:prstGeom prst="rect">
            <a:avLst/>
          </a:prstGeom>
        </p:spPr>
      </p:pic>
    </p:spTree>
    <p:extLst>
      <p:ext uri="{BB962C8B-B14F-4D97-AF65-F5344CB8AC3E}">
        <p14:creationId xmlns:p14="http://schemas.microsoft.com/office/powerpoint/2010/main" val="3892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E454015-B2C8-F243-BED2-3A2F0CB33254}"/>
              </a:ext>
            </a:extLst>
          </p:cNvPr>
          <p:cNvPicPr>
            <a:picLocks noChangeAspect="1"/>
          </p:cNvPicPr>
          <p:nvPr/>
        </p:nvPicPr>
        <p:blipFill>
          <a:blip r:embed="rId2"/>
          <a:stretch>
            <a:fillRect/>
          </a:stretch>
        </p:blipFill>
        <p:spPr>
          <a:xfrm>
            <a:off x="0" y="0"/>
            <a:ext cx="9144000" cy="5143500"/>
          </a:xfrm>
          <a:prstGeom prst="rect">
            <a:avLst/>
          </a:prstGeom>
        </p:spPr>
      </p:pic>
      <p:sp>
        <p:nvSpPr>
          <p:cNvPr id="5" name="CuadroTexto 4">
            <a:extLst>
              <a:ext uri="{FF2B5EF4-FFF2-40B4-BE49-F238E27FC236}">
                <a16:creationId xmlns:a16="http://schemas.microsoft.com/office/drawing/2014/main" xmlns="" id="{ED7EF24B-DADA-D044-A349-F1E699C1CA3A}"/>
              </a:ext>
            </a:extLst>
          </p:cNvPr>
          <p:cNvSpPr txBox="1"/>
          <p:nvPr/>
        </p:nvSpPr>
        <p:spPr>
          <a:xfrm>
            <a:off x="882503" y="1100470"/>
            <a:ext cx="6640536" cy="1938992"/>
          </a:xfrm>
          <a:prstGeom prst="rect">
            <a:avLst/>
          </a:prstGeom>
          <a:noFill/>
        </p:spPr>
        <p:txBody>
          <a:bodyPr wrap="none" rtlCol="0">
            <a:spAutoFit/>
          </a:bodyPr>
          <a:lstStyle/>
          <a:p>
            <a:r>
              <a:rPr lang="es-US" sz="6000" b="1">
                <a:solidFill>
                  <a:schemeClr val="accent6"/>
                </a:solidFill>
              </a:rPr>
              <a:t>Operational and</a:t>
            </a:r>
          </a:p>
          <a:p>
            <a:r>
              <a:rPr lang="es-US" sz="6000" b="1">
                <a:solidFill>
                  <a:schemeClr val="accent6"/>
                </a:solidFill>
              </a:rPr>
              <a:t>technological model</a:t>
            </a:r>
            <a:endParaRPr lang="es-MX" sz="6000" b="1" dirty="0">
              <a:solidFill>
                <a:schemeClr val="accent6"/>
              </a:solidFill>
            </a:endParaRPr>
          </a:p>
        </p:txBody>
      </p:sp>
    </p:spTree>
    <p:extLst>
      <p:ext uri="{BB962C8B-B14F-4D97-AF65-F5344CB8AC3E}">
        <p14:creationId xmlns:p14="http://schemas.microsoft.com/office/powerpoint/2010/main" val="2787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65217" y="1432115"/>
            <a:ext cx="439230" cy="493364"/>
            <a:chOff x="770530" y="1354008"/>
            <a:chExt cx="585640" cy="657819"/>
          </a:xfrm>
        </p:grpSpPr>
        <p:pic>
          <p:nvPicPr>
            <p:cNvPr id="72" name="Picture 10" descr="business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30" y="1354008"/>
              <a:ext cx="464697" cy="58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11"/>
            <p:cNvSpPr txBox="1">
              <a:spLocks noChangeArrowheads="1"/>
            </p:cNvSpPr>
            <p:nvPr/>
          </p:nvSpPr>
          <p:spPr bwMode="auto">
            <a:xfrm>
              <a:off x="770530" y="1863651"/>
              <a:ext cx="585640" cy="1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75" b="1" i="0" u="none" strike="noStrike" kern="1200" cap="none" spc="0" normalizeH="0" baseline="0" noProof="0">
                  <a:ln>
                    <a:noFill/>
                  </a:ln>
                  <a:solidFill>
                    <a:srgbClr val="000000"/>
                  </a:solidFill>
                  <a:effectLst/>
                  <a:uLnTx/>
                  <a:uFillTx/>
                  <a:latin typeface="Arial"/>
                  <a:ea typeface="Times New Roman"/>
                  <a:cs typeface="Times New Roman"/>
                </a:rPr>
                <a:t>Worker and </a:t>
              </a:r>
              <a:r>
                <a:rPr lang="es-US" sz="675" b="1">
                  <a:solidFill>
                    <a:srgbClr val="000000"/>
                  </a:solidFill>
                  <a:latin typeface="Arial"/>
                  <a:ea typeface="Times New Roman"/>
                  <a:cs typeface="Times New Roman"/>
                </a:rPr>
                <a:t>self emplo</a:t>
              </a:r>
              <a:r>
                <a:rPr kumimoji="0" lang="es-US" sz="675" b="1" i="0" u="none" strike="noStrike" kern="1200" cap="none" spc="0" normalizeH="0" baseline="0" noProof="0">
                  <a:ln>
                    <a:noFill/>
                  </a:ln>
                  <a:solidFill>
                    <a:srgbClr val="000000"/>
                  </a:solidFill>
                  <a:effectLst/>
                  <a:uLnTx/>
                  <a:uFillTx/>
                  <a:latin typeface="Arial"/>
                  <a:ea typeface="Times New Roman"/>
                  <a:cs typeface="Times New Roman"/>
                </a:rPr>
                <a:t>yed</a:t>
              </a:r>
              <a:r>
                <a:rPr kumimoji="0" lang="es-ES" sz="675" b="1" i="0" u="none" strike="noStrike" kern="1200" cap="none" spc="0" normalizeH="0" baseline="0" noProof="0">
                  <a:ln>
                    <a:noFill/>
                  </a:ln>
                  <a:solidFill>
                    <a:srgbClr val="000000"/>
                  </a:solidFill>
                  <a:effectLst/>
                  <a:uLnTx/>
                  <a:uFillTx/>
                  <a:latin typeface="Arial"/>
                  <a:ea typeface="Times New Roman"/>
                  <a:cs typeface="Times New Roman"/>
                </a:rPr>
                <a:t> </a:t>
              </a:r>
              <a:endParaRPr kumimoji="0" lang="es-ES" sz="675" b="1" i="0" u="none" strike="noStrike" kern="1200" cap="none" spc="0" normalizeH="0" baseline="0" noProof="0" dirty="0">
                <a:ln>
                  <a:noFill/>
                </a:ln>
                <a:solidFill>
                  <a:srgbClr val="000000"/>
                </a:solidFill>
                <a:effectLst/>
                <a:uLnTx/>
                <a:uFillTx/>
                <a:latin typeface="Arial"/>
                <a:ea typeface="Times New Roman"/>
                <a:cs typeface="Times New Roman"/>
              </a:endParaRPr>
            </a:p>
          </p:txBody>
        </p:sp>
      </p:grpSp>
      <p:grpSp>
        <p:nvGrpSpPr>
          <p:cNvPr id="27" name="Group 26"/>
          <p:cNvGrpSpPr/>
          <p:nvPr/>
        </p:nvGrpSpPr>
        <p:grpSpPr>
          <a:xfrm>
            <a:off x="1616945" y="2654741"/>
            <a:ext cx="881229" cy="763262"/>
            <a:chOff x="121923" y="4672846"/>
            <a:chExt cx="1174972" cy="1017682"/>
          </a:xfrm>
        </p:grpSpPr>
        <p:pic>
          <p:nvPicPr>
            <p:cNvPr id="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4"/>
            <a:stretch/>
          </p:blipFill>
          <p:spPr bwMode="auto">
            <a:xfrm>
              <a:off x="209717" y="5420095"/>
              <a:ext cx="1034727" cy="27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3" y="4672846"/>
              <a:ext cx="1034727" cy="3620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68" y="5034910"/>
              <a:ext cx="1034727" cy="333013"/>
            </a:xfrm>
            <a:prstGeom prst="rect">
              <a:avLst/>
            </a:prstGeom>
          </p:spPr>
        </p:pic>
      </p:grpSp>
      <p:cxnSp>
        <p:nvCxnSpPr>
          <p:cNvPr id="15" name="Elbow Connector 14"/>
          <p:cNvCxnSpPr>
            <a:stCxn id="72" idx="3"/>
          </p:cNvCxnSpPr>
          <p:nvPr/>
        </p:nvCxnSpPr>
        <p:spPr>
          <a:xfrm flipV="1">
            <a:off x="1713739" y="1076773"/>
            <a:ext cx="770720" cy="574241"/>
          </a:xfrm>
          <a:prstGeom prst="bentConnector3">
            <a:avLst>
              <a:gd name="adj1" fmla="val 43738"/>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5400000">
            <a:off x="1187592" y="703106"/>
            <a:ext cx="677108" cy="796465"/>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1600" b="1" noProof="0">
                <a:solidFill>
                  <a:prstClr val="black"/>
                </a:solidFill>
                <a:latin typeface="Calibri"/>
              </a:rPr>
              <a:t>FRONT</a:t>
            </a:r>
            <a:endParaRPr lang="es-MX" sz="1600" b="1" noProof="0" dirty="0">
              <a:solidFill>
                <a:prstClr val="black"/>
              </a:solidFill>
              <a:latin typeface="Calibri"/>
            </a:endParaRPr>
          </a:p>
        </p:txBody>
      </p:sp>
      <p:sp>
        <p:nvSpPr>
          <p:cNvPr id="76" name="TextBox 75"/>
          <p:cNvSpPr txBox="1"/>
          <p:nvPr/>
        </p:nvSpPr>
        <p:spPr>
          <a:xfrm rot="5400000">
            <a:off x="1898303" y="3338002"/>
            <a:ext cx="369332" cy="580845"/>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600" b="1">
                <a:solidFill>
                  <a:prstClr val="black"/>
                </a:solidFill>
                <a:latin typeface="Calibri"/>
              </a:rPr>
              <a:t>Electronic channels</a:t>
            </a:r>
            <a:endParaRPr kumimoji="0" lang="es-MX" sz="600" b="1" i="0" u="none" strike="noStrike" kern="1200" cap="none" spc="0" normalizeH="0" baseline="0" noProof="0" dirty="0">
              <a:ln>
                <a:noFill/>
              </a:ln>
              <a:solidFill>
                <a:prstClr val="black"/>
              </a:solidFill>
              <a:effectLst/>
              <a:uLnTx/>
              <a:uFillTx/>
              <a:latin typeface="Calibri"/>
            </a:endParaRPr>
          </a:p>
        </p:txBody>
      </p:sp>
      <p:sp>
        <p:nvSpPr>
          <p:cNvPr id="82" name="TextBox 81"/>
          <p:cNvSpPr txBox="1"/>
          <p:nvPr/>
        </p:nvSpPr>
        <p:spPr>
          <a:xfrm>
            <a:off x="3198499" y="857719"/>
            <a:ext cx="917979" cy="184666"/>
          </a:xfrm>
          <a:prstGeom prst="rect">
            <a:avLst/>
          </a:prstGeom>
          <a:noFill/>
        </p:spPr>
        <p:txBody>
          <a:bodyPr wrap="square" rtlCol="0">
            <a:spAutoFit/>
          </a:bodyPr>
          <a:lstStyle/>
          <a:p>
            <a:r>
              <a:rPr lang="es-US" sz="600" b="1" i="1"/>
              <a:t>INFORMSTION FLOW</a:t>
            </a:r>
            <a:endParaRPr lang="en-US" sz="600" b="1" i="1" dirty="0"/>
          </a:p>
        </p:txBody>
      </p:sp>
      <p:grpSp>
        <p:nvGrpSpPr>
          <p:cNvPr id="85" name="Group 84"/>
          <p:cNvGrpSpPr/>
          <p:nvPr/>
        </p:nvGrpSpPr>
        <p:grpSpPr>
          <a:xfrm>
            <a:off x="4659497" y="797563"/>
            <a:ext cx="608243" cy="473603"/>
            <a:chOff x="4466466" y="924810"/>
            <a:chExt cx="810991" cy="631470"/>
          </a:xfrm>
        </p:grpSpPr>
        <p:sp>
          <p:nvSpPr>
            <p:cNvPr id="83" name="TextBox 11"/>
            <p:cNvSpPr txBox="1">
              <a:spLocks noChangeArrowheads="1"/>
            </p:cNvSpPr>
            <p:nvPr/>
          </p:nvSpPr>
          <p:spPr bwMode="auto">
            <a:xfrm>
              <a:off x="4604779" y="1408104"/>
              <a:ext cx="585640" cy="1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675" b="1" dirty="0">
                  <a:solidFill>
                    <a:srgbClr val="000000"/>
                  </a:solidFill>
                  <a:latin typeface="Arial"/>
                  <a:ea typeface="Times New Roman"/>
                  <a:cs typeface="Times New Roman"/>
                </a:rPr>
                <a:t>BACK OFFICE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75" b="1" i="0" u="none" strike="noStrike" kern="1200" cap="none" spc="0" normalizeH="0" baseline="0" noProof="0">
                  <a:ln>
                    <a:noFill/>
                  </a:ln>
                  <a:solidFill>
                    <a:srgbClr val="000000"/>
                  </a:solidFill>
                  <a:effectLst/>
                  <a:uLnTx/>
                  <a:uFillTx/>
                  <a:latin typeface="Arial"/>
                  <a:ea typeface="Times New Roman"/>
                  <a:cs typeface="Times New Roman"/>
                </a:rPr>
                <a:t>PFA</a:t>
              </a:r>
              <a:endParaRPr kumimoji="0" lang="es-ES" sz="675" b="1" i="0" u="none" strike="noStrike" kern="1200" cap="none" spc="0" normalizeH="0" baseline="0" noProof="0" dirty="0">
                <a:ln>
                  <a:noFill/>
                </a:ln>
                <a:solidFill>
                  <a:srgbClr val="000000"/>
                </a:solidFill>
                <a:effectLst/>
                <a:uLnTx/>
                <a:uFillTx/>
                <a:latin typeface="Arial"/>
                <a:ea typeface="Times New Roman"/>
                <a:cs typeface="Times New Roman"/>
              </a:endParaRPr>
            </a:p>
          </p:txBody>
        </p:sp>
        <p:pic>
          <p:nvPicPr>
            <p:cNvPr id="84" name="Picture 83"/>
            <p:cNvPicPr>
              <a:picLocks noChangeAspect="1"/>
            </p:cNvPicPr>
            <p:nvPr/>
          </p:nvPicPr>
          <p:blipFill rotWithShape="1">
            <a:blip r:embed="rId6">
              <a:extLst>
                <a:ext uri="{28A0092B-C50C-407E-A947-70E740481C1C}">
                  <a14:useLocalDpi xmlns:a14="http://schemas.microsoft.com/office/drawing/2010/main" val="0"/>
                </a:ext>
              </a:extLst>
            </a:blip>
            <a:srcRect l="7662" t="14599" r="9068" b="10766"/>
            <a:stretch/>
          </p:blipFill>
          <p:spPr>
            <a:xfrm>
              <a:off x="4466466" y="924810"/>
              <a:ext cx="810991" cy="537282"/>
            </a:xfrm>
            <a:prstGeom prst="rect">
              <a:avLst/>
            </a:prstGeom>
          </p:spPr>
        </p:pic>
      </p:grpSp>
      <p:sp>
        <p:nvSpPr>
          <p:cNvPr id="109" name="Right Arrow 108"/>
          <p:cNvSpPr/>
          <p:nvPr/>
        </p:nvSpPr>
        <p:spPr>
          <a:xfrm>
            <a:off x="3565735" y="1111635"/>
            <a:ext cx="993449" cy="139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6" name="TextBox 115"/>
          <p:cNvSpPr txBox="1"/>
          <p:nvPr/>
        </p:nvSpPr>
        <p:spPr>
          <a:xfrm rot="5400000">
            <a:off x="5551858" y="2665057"/>
            <a:ext cx="276999" cy="764083"/>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00" b="1" i="0" u="none" strike="noStrike" kern="1200" cap="none" spc="0" normalizeH="0" baseline="0" noProof="0">
                <a:ln>
                  <a:noFill/>
                </a:ln>
                <a:solidFill>
                  <a:prstClr val="black"/>
                </a:solidFill>
                <a:effectLst/>
                <a:uLnTx/>
                <a:uFillTx/>
                <a:latin typeface="Calibri"/>
              </a:rPr>
              <a:t>Batch</a:t>
            </a:r>
            <a:endParaRPr kumimoji="0" lang="en-US" sz="600" b="1" i="0" u="none" strike="noStrike" kern="1200" cap="none" spc="0" normalizeH="0" baseline="0" noProof="0" dirty="0">
              <a:ln>
                <a:noFill/>
              </a:ln>
              <a:solidFill>
                <a:prstClr val="black"/>
              </a:solidFill>
              <a:effectLst/>
              <a:uLnTx/>
              <a:uFillTx/>
              <a:latin typeface="Calibri"/>
            </a:endParaRPr>
          </a:p>
        </p:txBody>
      </p:sp>
      <p:sp>
        <p:nvSpPr>
          <p:cNvPr id="117" name="Rounded Rectangle 116"/>
          <p:cNvSpPr/>
          <p:nvPr/>
        </p:nvSpPr>
        <p:spPr>
          <a:xfrm>
            <a:off x="2610744" y="675383"/>
            <a:ext cx="3518732" cy="1167951"/>
          </a:xfrm>
          <a:prstGeom prst="roundRect">
            <a:avLst/>
          </a:prstGeom>
          <a:noFill/>
          <a:ln>
            <a:solidFill>
              <a:schemeClr val="accent3">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22" name="TextBox 121"/>
          <p:cNvSpPr txBox="1"/>
          <p:nvPr/>
        </p:nvSpPr>
        <p:spPr>
          <a:xfrm>
            <a:off x="3958097" y="456092"/>
            <a:ext cx="1448390" cy="242374"/>
          </a:xfrm>
          <a:prstGeom prst="rect">
            <a:avLst/>
          </a:prstGeom>
          <a:noFill/>
        </p:spPr>
        <p:txBody>
          <a:bodyPr wrap="square" rtlCol="0">
            <a:spAutoFit/>
          </a:bodyPr>
          <a:lstStyle/>
          <a:p>
            <a:r>
              <a:rPr lang="es-US" sz="975" b="1">
                <a:latin typeface="Arial" panose="020B0604020202020204" pitchFamily="34" charset="0"/>
                <a:cs typeface="Arial" panose="020B0604020202020204" pitchFamily="34" charset="0"/>
              </a:rPr>
              <a:t>PFA</a:t>
            </a:r>
            <a:endParaRPr lang="en-US" sz="975" b="1" dirty="0">
              <a:latin typeface="Arial" panose="020B0604020202020204" pitchFamily="34" charset="0"/>
              <a:cs typeface="Arial" panose="020B0604020202020204" pitchFamily="34" charset="0"/>
            </a:endParaRPr>
          </a:p>
        </p:txBody>
      </p:sp>
      <p:sp>
        <p:nvSpPr>
          <p:cNvPr id="126" name="TextBox 125"/>
          <p:cNvSpPr txBox="1"/>
          <p:nvPr/>
        </p:nvSpPr>
        <p:spPr>
          <a:xfrm>
            <a:off x="2590695" y="1488529"/>
            <a:ext cx="1558425" cy="207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750" b="1">
                <a:solidFill>
                  <a:prstClr val="black"/>
                </a:solidFill>
                <a:latin typeface="Calibri"/>
              </a:rPr>
              <a:t>Differentiated services</a:t>
            </a:r>
            <a:endParaRPr kumimoji="0" lang="en-US" sz="75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4" name="Group 33"/>
          <p:cNvGrpSpPr/>
          <p:nvPr/>
        </p:nvGrpSpPr>
        <p:grpSpPr>
          <a:xfrm>
            <a:off x="7120798" y="4513885"/>
            <a:ext cx="1124030" cy="262352"/>
            <a:chOff x="7462908" y="5944056"/>
            <a:chExt cx="1498707" cy="349802"/>
          </a:xfrm>
        </p:grpSpPr>
        <p:sp>
          <p:nvSpPr>
            <p:cNvPr id="135" name="Rounded Rectangle 134"/>
            <p:cNvSpPr/>
            <p:nvPr/>
          </p:nvSpPr>
          <p:spPr>
            <a:xfrm>
              <a:off x="7462908" y="5993776"/>
              <a:ext cx="288077" cy="100614"/>
            </a:xfrm>
            <a:prstGeom prst="roundRect">
              <a:avLst/>
            </a:prstGeom>
            <a:noFill/>
            <a:ln>
              <a:solidFill>
                <a:schemeClr val="accent3">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sp>
          <p:nvSpPr>
            <p:cNvPr id="136" name="TextBox 135"/>
            <p:cNvSpPr txBox="1"/>
            <p:nvPr/>
          </p:nvSpPr>
          <p:spPr>
            <a:xfrm>
              <a:off x="7724301" y="5944056"/>
              <a:ext cx="1223972" cy="230832"/>
            </a:xfrm>
            <a:prstGeom prst="rect">
              <a:avLst/>
            </a:prstGeom>
            <a:noFill/>
          </p:spPr>
          <p:txBody>
            <a:bodyPr wrap="square" rtlCol="0">
              <a:spAutoFit/>
            </a:bodyPr>
            <a:lstStyle/>
            <a:p>
              <a:r>
                <a:rPr lang="es-US" sz="525"/>
                <a:t>PFA</a:t>
              </a:r>
              <a:endParaRPr lang="en-US" sz="525" dirty="0"/>
            </a:p>
          </p:txBody>
        </p:sp>
        <p:sp>
          <p:nvSpPr>
            <p:cNvPr id="137" name="TextBox 136"/>
            <p:cNvSpPr txBox="1"/>
            <p:nvPr/>
          </p:nvSpPr>
          <p:spPr>
            <a:xfrm>
              <a:off x="7737643" y="6093803"/>
              <a:ext cx="1223972" cy="200055"/>
            </a:xfrm>
            <a:prstGeom prst="rect">
              <a:avLst/>
            </a:prstGeom>
            <a:noFill/>
          </p:spPr>
          <p:txBody>
            <a:bodyPr wrap="square" rtlCol="0">
              <a:spAutoFit/>
            </a:bodyPr>
            <a:lstStyle/>
            <a:p>
              <a:r>
                <a:rPr lang="es-MX" sz="525" dirty="0"/>
                <a:t>PROCESAR</a:t>
              </a:r>
              <a:endParaRPr lang="en-US" sz="525" dirty="0"/>
            </a:p>
          </p:txBody>
        </p:sp>
        <p:sp>
          <p:nvSpPr>
            <p:cNvPr id="139" name="Rounded Rectangle 138"/>
            <p:cNvSpPr/>
            <p:nvPr/>
          </p:nvSpPr>
          <p:spPr>
            <a:xfrm>
              <a:off x="7462909" y="6146145"/>
              <a:ext cx="288076" cy="97992"/>
            </a:xfrm>
            <a:prstGeom prst="roundRect">
              <a:avLst/>
            </a:prstGeom>
            <a:noFill/>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grpSp>
      <p:pic>
        <p:nvPicPr>
          <p:cNvPr id="47" name="Picture 3" descr="D:\Datos\SUBDIRECCIÓN DE ADMON OPERATIVA\AZUL\canstock54283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8092" y="719593"/>
            <a:ext cx="617764" cy="46126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494893" y="2022588"/>
            <a:ext cx="1311149" cy="300082"/>
          </a:xfrm>
          <a:prstGeom prst="rect">
            <a:avLst/>
          </a:prstGeom>
          <a:noFill/>
        </p:spPr>
        <p:txBody>
          <a:bodyPr wrap="square" rtlCol="0">
            <a:spAutoFit/>
          </a:bodyPr>
          <a:lstStyle/>
          <a:p>
            <a:r>
              <a:rPr lang="es-MX" sz="1350" b="1"/>
              <a:t>PROCESAR</a:t>
            </a:r>
            <a:endParaRPr lang="es-MX" sz="1350" b="1" dirty="0"/>
          </a:p>
        </p:txBody>
      </p:sp>
      <p:sp>
        <p:nvSpPr>
          <p:cNvPr id="6" name="Left-Right Arrow 5"/>
          <p:cNvSpPr/>
          <p:nvPr/>
        </p:nvSpPr>
        <p:spPr>
          <a:xfrm>
            <a:off x="5436063" y="3184022"/>
            <a:ext cx="508594" cy="16130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55" name="Left-Right Arrow 54"/>
          <p:cNvSpPr/>
          <p:nvPr/>
        </p:nvSpPr>
        <p:spPr>
          <a:xfrm rot="16200000">
            <a:off x="3988148" y="2101671"/>
            <a:ext cx="550887" cy="12324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grpSp>
        <p:nvGrpSpPr>
          <p:cNvPr id="11" name="Group 10"/>
          <p:cNvGrpSpPr/>
          <p:nvPr/>
        </p:nvGrpSpPr>
        <p:grpSpPr>
          <a:xfrm>
            <a:off x="2573778" y="2463738"/>
            <a:ext cx="2825587" cy="2087437"/>
            <a:chOff x="1555616" y="3767519"/>
            <a:chExt cx="4145051" cy="2392786"/>
          </a:xfrm>
        </p:grpSpPr>
        <p:sp>
          <p:nvSpPr>
            <p:cNvPr id="128" name="TextBox 127"/>
            <p:cNvSpPr txBox="1"/>
            <p:nvPr/>
          </p:nvSpPr>
          <p:spPr>
            <a:xfrm>
              <a:off x="2897742" y="3775197"/>
              <a:ext cx="2121299" cy="2645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900" b="1">
                  <a:solidFill>
                    <a:prstClr val="black"/>
                  </a:solidFill>
                  <a:latin typeface="Calibri"/>
                </a:rPr>
                <a:t>FPA SYSTEMS</a:t>
              </a:r>
              <a:endParaRPr kumimoji="0" lang="en-US" sz="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Folded Corner 129"/>
            <p:cNvSpPr/>
            <p:nvPr/>
          </p:nvSpPr>
          <p:spPr>
            <a:xfrm>
              <a:off x="4585306" y="4186499"/>
              <a:ext cx="1057182" cy="3077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75" b="1" i="0" u="none" strike="noStrike" kern="1200" cap="none" spc="0" normalizeH="0" baseline="0" noProof="0">
                  <a:ln>
                    <a:noFill/>
                  </a:ln>
                  <a:solidFill>
                    <a:prstClr val="white"/>
                  </a:solidFill>
                  <a:effectLst/>
                  <a:uLnTx/>
                  <a:uFillTx/>
                  <a:latin typeface="Calibri"/>
                  <a:ea typeface="+mn-ea"/>
                  <a:cs typeface="+mn-cs"/>
                </a:rPr>
                <a:t>Accounting</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Folded Corner 130"/>
            <p:cNvSpPr/>
            <p:nvPr/>
          </p:nvSpPr>
          <p:spPr>
            <a:xfrm>
              <a:off x="4581208" y="4601935"/>
              <a:ext cx="1068861" cy="3077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675" b="1">
                  <a:solidFill>
                    <a:prstClr val="white"/>
                  </a:solidFill>
                  <a:latin typeface="Calibri"/>
                </a:rPr>
                <a:t>Investments</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Folded Corner 131"/>
            <p:cNvSpPr/>
            <p:nvPr/>
          </p:nvSpPr>
          <p:spPr>
            <a:xfrm>
              <a:off x="4582156" y="5039572"/>
              <a:ext cx="1060332" cy="3077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75" b="1" i="0" u="none" strike="noStrike" kern="1200" cap="none" spc="0" normalizeH="0" baseline="0" noProof="0">
                  <a:ln>
                    <a:noFill/>
                  </a:ln>
                  <a:solidFill>
                    <a:prstClr val="white"/>
                  </a:solidFill>
                  <a:effectLst/>
                  <a:uLnTx/>
                  <a:uFillTx/>
                  <a:latin typeface="Calibri"/>
                  <a:ea typeface="+mn-ea"/>
                  <a:cs typeface="+mn-cs"/>
                </a:rPr>
                <a:t>Management</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Folded Corner 132"/>
            <p:cNvSpPr/>
            <p:nvPr/>
          </p:nvSpPr>
          <p:spPr>
            <a:xfrm>
              <a:off x="4581208" y="5432650"/>
              <a:ext cx="1061281" cy="3077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75" b="1" i="0" u="none" strike="noStrike" kern="1200" cap="none" spc="0" normalizeH="0" baseline="0" noProof="0">
                  <a:ln>
                    <a:noFill/>
                  </a:ln>
                  <a:solidFill>
                    <a:prstClr val="white"/>
                  </a:solidFill>
                  <a:effectLst/>
                  <a:uLnTx/>
                  <a:uFillTx/>
                  <a:latin typeface="Calibri"/>
                  <a:ea typeface="+mn-ea"/>
                  <a:cs typeface="+mn-cs"/>
                </a:rPr>
                <a:t>Others</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Rounded Rectangle 133"/>
            <p:cNvSpPr/>
            <p:nvPr/>
          </p:nvSpPr>
          <p:spPr>
            <a:xfrm>
              <a:off x="1811744" y="3767519"/>
              <a:ext cx="3888923" cy="2392786"/>
            </a:xfrm>
            <a:prstGeom prst="roundRect">
              <a:avLst/>
            </a:prstGeom>
            <a:noFill/>
            <a:ln>
              <a:solidFill>
                <a:schemeClr val="accent3">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48" name="Picture 47"/>
            <p:cNvPicPr>
              <a:picLocks noChangeAspect="1"/>
            </p:cNvPicPr>
            <p:nvPr/>
          </p:nvPicPr>
          <p:blipFill>
            <a:blip r:embed="rId8"/>
            <a:stretch>
              <a:fillRect/>
            </a:stretch>
          </p:blipFill>
          <p:spPr>
            <a:xfrm>
              <a:off x="2648259" y="4332261"/>
              <a:ext cx="588976" cy="586435"/>
            </a:xfrm>
            <a:prstGeom prst="rect">
              <a:avLst/>
            </a:prstGeom>
          </p:spPr>
        </p:pic>
        <p:grpSp>
          <p:nvGrpSpPr>
            <p:cNvPr id="10" name="Group 9"/>
            <p:cNvGrpSpPr/>
            <p:nvPr/>
          </p:nvGrpSpPr>
          <p:grpSpPr>
            <a:xfrm>
              <a:off x="1555616" y="4231513"/>
              <a:ext cx="1167073" cy="1297291"/>
              <a:chOff x="1498729" y="4819720"/>
              <a:chExt cx="1167073" cy="1297291"/>
            </a:xfrm>
          </p:grpSpPr>
          <p:sp>
            <p:nvSpPr>
              <p:cNvPr id="56" name="Smiley Face 55"/>
              <p:cNvSpPr/>
              <p:nvPr/>
            </p:nvSpPr>
            <p:spPr>
              <a:xfrm>
                <a:off x="1947180" y="4819720"/>
                <a:ext cx="270177" cy="27017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Smiley Face 56"/>
              <p:cNvSpPr/>
              <p:nvPr/>
            </p:nvSpPr>
            <p:spPr>
              <a:xfrm>
                <a:off x="1947178" y="5128502"/>
                <a:ext cx="270177" cy="27017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Smiley Face 57"/>
              <p:cNvSpPr/>
              <p:nvPr/>
            </p:nvSpPr>
            <p:spPr>
              <a:xfrm>
                <a:off x="1947178" y="5449937"/>
                <a:ext cx="270177" cy="27017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TextBox 58"/>
              <p:cNvSpPr txBox="1"/>
              <p:nvPr/>
            </p:nvSpPr>
            <p:spPr>
              <a:xfrm>
                <a:off x="1498729" y="5720113"/>
                <a:ext cx="1167073" cy="396898"/>
              </a:xfrm>
              <a:prstGeom prst="rect">
                <a:avLst/>
              </a:prstGeom>
              <a:noFill/>
            </p:spPr>
            <p:txBody>
              <a:bodyPr wrap="square" rtlCol="0">
                <a:spAutoFit/>
              </a:bodyPr>
              <a:lstStyle/>
              <a:p>
                <a:pPr algn="ctr"/>
                <a:r>
                  <a:rPr lang="es-US" sz="825"/>
                  <a:t>Individual account</a:t>
                </a:r>
                <a:endParaRPr lang="en-US" sz="825" dirty="0"/>
              </a:p>
            </p:txBody>
          </p:sp>
        </p:grpSp>
        <p:sp>
          <p:nvSpPr>
            <p:cNvPr id="54" name="TextBox 87"/>
            <p:cNvSpPr txBox="1"/>
            <p:nvPr/>
          </p:nvSpPr>
          <p:spPr>
            <a:xfrm>
              <a:off x="3206724" y="4464952"/>
              <a:ext cx="1223972" cy="224909"/>
            </a:xfrm>
            <a:prstGeom prst="rect">
              <a:avLst/>
            </a:prstGeom>
            <a:noFill/>
          </p:spPr>
          <p:txBody>
            <a:bodyPr wrap="square" rtlCol="0">
              <a:spAutoFit/>
            </a:bodyPr>
            <a:lstStyle/>
            <a:p>
              <a:r>
                <a:rPr lang="es-US" sz="675" b="1" i="1"/>
                <a:t>CRM database</a:t>
              </a:r>
              <a:r>
                <a:rPr lang="es-MX" sz="675" b="1" i="1"/>
                <a:t> </a:t>
              </a:r>
              <a:endParaRPr lang="en-US" sz="675" b="1" i="1" dirty="0"/>
            </a:p>
          </p:txBody>
        </p:sp>
      </p:grpSp>
      <p:sp>
        <p:nvSpPr>
          <p:cNvPr id="61" name="Left-Right Arrow 54"/>
          <p:cNvSpPr/>
          <p:nvPr/>
        </p:nvSpPr>
        <p:spPr>
          <a:xfrm rot="16200000">
            <a:off x="3649068" y="2072923"/>
            <a:ext cx="558920" cy="152420"/>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62" name="Left-Right Arrow 5"/>
          <p:cNvSpPr/>
          <p:nvPr/>
        </p:nvSpPr>
        <p:spPr>
          <a:xfrm>
            <a:off x="5406487" y="3491903"/>
            <a:ext cx="583150" cy="200426"/>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63" name="TextBox 115"/>
          <p:cNvSpPr txBox="1"/>
          <p:nvPr/>
        </p:nvSpPr>
        <p:spPr>
          <a:xfrm rot="5400000">
            <a:off x="5577062" y="3375962"/>
            <a:ext cx="276999" cy="764083"/>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00" b="1" i="0" u="none" strike="noStrike" kern="1200" cap="none" spc="0" normalizeH="0" baseline="0" noProof="0">
                <a:ln>
                  <a:noFill/>
                </a:ln>
                <a:solidFill>
                  <a:srgbClr val="FF0000"/>
                </a:solidFill>
                <a:effectLst/>
                <a:uLnTx/>
                <a:uFillTx/>
                <a:latin typeface="Calibri"/>
              </a:rPr>
              <a:t>On line</a:t>
            </a:r>
            <a:endParaRPr kumimoji="0" lang="en-US" sz="600" b="1" i="0" u="none" strike="noStrike" kern="1200" cap="none" spc="0" normalizeH="0" baseline="0" noProof="0" dirty="0">
              <a:ln>
                <a:noFill/>
              </a:ln>
              <a:solidFill>
                <a:srgbClr val="FF0000"/>
              </a:solidFill>
              <a:effectLst/>
              <a:uLnTx/>
              <a:uFillTx/>
              <a:latin typeface="Calibri"/>
            </a:endParaRPr>
          </a:p>
        </p:txBody>
      </p:sp>
      <p:sp>
        <p:nvSpPr>
          <p:cNvPr id="64" name="TextBox 63"/>
          <p:cNvSpPr txBox="1"/>
          <p:nvPr/>
        </p:nvSpPr>
        <p:spPr>
          <a:xfrm rot="5400000">
            <a:off x="4535770" y="1790124"/>
            <a:ext cx="276999" cy="764083"/>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00" b="1" i="0" u="none" strike="noStrike" kern="1200" cap="none" spc="0" normalizeH="0" baseline="0" noProof="0">
                <a:ln>
                  <a:noFill/>
                </a:ln>
                <a:solidFill>
                  <a:prstClr val="black"/>
                </a:solidFill>
                <a:effectLst/>
                <a:uLnTx/>
                <a:uFillTx/>
                <a:latin typeface="Calibri"/>
              </a:rPr>
              <a:t>BATCH</a:t>
            </a:r>
            <a:endParaRPr kumimoji="0" lang="en-US" sz="600" b="1" i="0" u="none" strike="noStrike" kern="1200" cap="none" spc="0" normalizeH="0" baseline="0" noProof="0" dirty="0">
              <a:ln>
                <a:noFill/>
              </a:ln>
              <a:solidFill>
                <a:prstClr val="black"/>
              </a:solidFill>
              <a:effectLst/>
              <a:uLnTx/>
              <a:uFillTx/>
              <a:latin typeface="Calibri"/>
            </a:endParaRPr>
          </a:p>
        </p:txBody>
      </p:sp>
      <p:cxnSp>
        <p:nvCxnSpPr>
          <p:cNvPr id="26" name="Straight Arrow Connector 25"/>
          <p:cNvCxnSpPr/>
          <p:nvPr/>
        </p:nvCxnSpPr>
        <p:spPr>
          <a:xfrm>
            <a:off x="2051213" y="1654175"/>
            <a:ext cx="0" cy="87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33825" y="4034619"/>
            <a:ext cx="0" cy="545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198499" y="3723155"/>
            <a:ext cx="1119188" cy="756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788"/>
              <a:t>Data, images and biometrics registration</a:t>
            </a:r>
            <a:r>
              <a:rPr lang="es-MX" sz="788"/>
              <a:t> </a:t>
            </a:r>
            <a:endParaRPr lang="es-MX" sz="788" dirty="0"/>
          </a:p>
        </p:txBody>
      </p:sp>
      <p:grpSp>
        <p:nvGrpSpPr>
          <p:cNvPr id="75" name="Group 74"/>
          <p:cNvGrpSpPr/>
          <p:nvPr/>
        </p:nvGrpSpPr>
        <p:grpSpPr>
          <a:xfrm>
            <a:off x="6015847" y="2305810"/>
            <a:ext cx="1980440" cy="1744718"/>
            <a:chOff x="6497129" y="3074413"/>
            <a:chExt cx="2640586" cy="2326290"/>
          </a:xfrm>
        </p:grpSpPr>
        <p:sp>
          <p:nvSpPr>
            <p:cNvPr id="77" name="Folded Corner 76"/>
            <p:cNvSpPr/>
            <p:nvPr/>
          </p:nvSpPr>
          <p:spPr>
            <a:xfrm>
              <a:off x="7956376" y="3691218"/>
              <a:ext cx="927680" cy="30777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675" b="1">
                  <a:solidFill>
                    <a:prstClr val="white"/>
                  </a:solidFill>
                  <a:latin typeface="Calibri"/>
                </a:rPr>
                <a:t>Collection</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Folded Corner 77"/>
            <p:cNvSpPr/>
            <p:nvPr/>
          </p:nvSpPr>
          <p:spPr>
            <a:xfrm>
              <a:off x="7970479" y="4143536"/>
              <a:ext cx="789433" cy="30777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675" b="1">
                  <a:solidFill>
                    <a:prstClr val="white"/>
                  </a:solidFill>
                  <a:latin typeface="Calibri"/>
                </a:rPr>
                <a:t>Enrollment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75" b="1" i="0" u="none" strike="noStrike" kern="1200" cap="none" spc="0" normalizeH="0" baseline="0" noProof="0">
                  <a:ln>
                    <a:noFill/>
                  </a:ln>
                  <a:solidFill>
                    <a:prstClr val="white"/>
                  </a:solidFill>
                  <a:effectLst/>
                  <a:uLnTx/>
                  <a:uFillTx/>
                  <a:latin typeface="Calibri"/>
                  <a:ea typeface="+mn-ea"/>
                  <a:cs typeface="+mn-cs"/>
                </a:rPr>
                <a:t>transfers</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Folded Corner 78"/>
            <p:cNvSpPr/>
            <p:nvPr/>
          </p:nvSpPr>
          <p:spPr>
            <a:xfrm>
              <a:off x="7838687" y="5024751"/>
              <a:ext cx="964041" cy="276457"/>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675" b="1">
                  <a:solidFill>
                    <a:prstClr val="white"/>
                  </a:solidFill>
                  <a:latin typeface="Calibri"/>
                </a:rPr>
                <a:t>Data management</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80" name="Folded Corner 79"/>
            <p:cNvSpPr/>
            <p:nvPr/>
          </p:nvSpPr>
          <p:spPr>
            <a:xfrm>
              <a:off x="7909926" y="4629418"/>
              <a:ext cx="910538" cy="208480"/>
            </a:xfrm>
            <a:prstGeom prst="foldedCorner">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675" b="1">
                  <a:solidFill>
                    <a:prstClr val="white"/>
                  </a:solidFill>
                  <a:latin typeface="Calibri"/>
                </a:rPr>
                <a:t>Withdrawal</a:t>
              </a:r>
              <a:endParaRPr kumimoji="0" lang="en-US" sz="675" b="1"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TextBox 80"/>
            <p:cNvSpPr txBox="1"/>
            <p:nvPr/>
          </p:nvSpPr>
          <p:spPr>
            <a:xfrm>
              <a:off x="7913743" y="3273128"/>
              <a:ext cx="1223972" cy="246221"/>
            </a:xfrm>
            <a:prstGeom prst="rect">
              <a:avLst/>
            </a:prstGeom>
            <a:noFill/>
          </p:spPr>
          <p:txBody>
            <a:bodyPr wrap="square" rtlCol="0">
              <a:spAutoFit/>
            </a:bodyPr>
            <a:lstStyle/>
            <a:p>
              <a:r>
                <a:rPr lang="es-US" sz="600" i="1"/>
                <a:t>PROCESAR systems</a:t>
              </a:r>
              <a:r>
                <a:rPr lang="es-MX" sz="600" i="1"/>
                <a:t> </a:t>
              </a:r>
              <a:endParaRPr lang="en-US" sz="600" i="1" dirty="0"/>
            </a:p>
          </p:txBody>
        </p:sp>
        <p:sp>
          <p:nvSpPr>
            <p:cNvPr id="86" name="Rounded Rectangle 85"/>
            <p:cNvSpPr/>
            <p:nvPr/>
          </p:nvSpPr>
          <p:spPr>
            <a:xfrm>
              <a:off x="6497129" y="3074413"/>
              <a:ext cx="2501594" cy="2326290"/>
            </a:xfrm>
            <a:prstGeom prst="roundRect">
              <a:avLst/>
            </a:prstGeom>
            <a:noFill/>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pic>
          <p:nvPicPr>
            <p:cNvPr id="87" name="Picture 11" descr="Concepto de almacenamiento de base de datos en servidores en nube. Imagen 3D aislado en blanco Foto de archivo - 2912529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7513" y="4353293"/>
              <a:ext cx="1071989" cy="805183"/>
            </a:xfrm>
            <a:prstGeom prst="rect">
              <a:avLst/>
            </a:prstGeom>
            <a:noFill/>
            <a:extLst>
              <a:ext uri="{909E8E84-426E-40DD-AFC4-6F175D3DCCD1}">
                <a14:hiddenFill xmlns:a14="http://schemas.microsoft.com/office/drawing/2010/main">
                  <a:solidFill>
                    <a:srgbClr val="FFFFFF"/>
                  </a:solidFill>
                </a14:hiddenFill>
              </a:ext>
            </a:extLst>
          </p:spPr>
        </p:pic>
        <p:sp>
          <p:nvSpPr>
            <p:cNvPr id="89" name="Oval 88"/>
            <p:cNvSpPr/>
            <p:nvPr/>
          </p:nvSpPr>
          <p:spPr>
            <a:xfrm>
              <a:off x="6542081" y="3177968"/>
              <a:ext cx="1245818" cy="114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50"/>
                <a:t>E</a:t>
              </a:r>
              <a:r>
                <a:rPr lang="es-US" sz="750"/>
                <a:t>lectronic File and Biometric</a:t>
              </a:r>
              <a:endParaRPr lang="es-MX" sz="750" dirty="0"/>
            </a:p>
          </p:txBody>
        </p:sp>
        <p:sp>
          <p:nvSpPr>
            <p:cNvPr id="90" name="TextBox 89"/>
            <p:cNvSpPr txBox="1"/>
            <p:nvPr/>
          </p:nvSpPr>
          <p:spPr>
            <a:xfrm>
              <a:off x="6766698" y="5085184"/>
              <a:ext cx="790858" cy="307777"/>
            </a:xfrm>
            <a:prstGeom prst="rect">
              <a:avLst/>
            </a:prstGeom>
            <a:noFill/>
          </p:spPr>
          <p:txBody>
            <a:bodyPr wrap="none" rtlCol="0">
              <a:spAutoFit/>
            </a:bodyPr>
            <a:lstStyle/>
            <a:p>
              <a:r>
                <a:rPr lang="es-MX" sz="1050" dirty="0"/>
                <a:t>BDNSAR</a:t>
              </a:r>
            </a:p>
          </p:txBody>
        </p:sp>
      </p:grpSp>
      <p:sp>
        <p:nvSpPr>
          <p:cNvPr id="2" name="CuadroTexto 1">
            <a:extLst>
              <a:ext uri="{FF2B5EF4-FFF2-40B4-BE49-F238E27FC236}">
                <a16:creationId xmlns:a16="http://schemas.microsoft.com/office/drawing/2014/main" xmlns="" id="{17EEA6CB-AE4E-7240-B11A-FBD05F07B931}"/>
              </a:ext>
            </a:extLst>
          </p:cNvPr>
          <p:cNvSpPr txBox="1"/>
          <p:nvPr/>
        </p:nvSpPr>
        <p:spPr>
          <a:xfrm>
            <a:off x="161792" y="-90475"/>
            <a:ext cx="3789820" cy="646331"/>
          </a:xfrm>
          <a:prstGeom prst="rect">
            <a:avLst/>
          </a:prstGeom>
          <a:noFill/>
        </p:spPr>
        <p:txBody>
          <a:bodyPr wrap="none" rtlCol="0">
            <a:spAutoFit/>
          </a:bodyPr>
          <a:lstStyle/>
          <a:p>
            <a:r>
              <a:rPr lang="es-US" sz="3600" b="1">
                <a:solidFill>
                  <a:schemeClr val="accent6"/>
                </a:solidFill>
              </a:rPr>
              <a:t>Operational</a:t>
            </a:r>
            <a:r>
              <a:rPr lang="es-MX" sz="3600" b="1">
                <a:solidFill>
                  <a:schemeClr val="accent6"/>
                </a:solidFill>
              </a:rPr>
              <a:t> </a:t>
            </a:r>
            <a:r>
              <a:rPr lang="es-US" sz="3600" b="1" dirty="0">
                <a:solidFill>
                  <a:schemeClr val="accent6"/>
                </a:solidFill>
              </a:rPr>
              <a:t>m</a:t>
            </a:r>
            <a:r>
              <a:rPr lang="es-MX" sz="3600" b="1">
                <a:solidFill>
                  <a:schemeClr val="accent6"/>
                </a:solidFill>
              </a:rPr>
              <a:t>odel</a:t>
            </a:r>
            <a:endParaRPr lang="es-MX" sz="3600" b="1" dirty="0">
              <a:solidFill>
                <a:schemeClr val="accent6"/>
              </a:solidFill>
            </a:endParaRPr>
          </a:p>
        </p:txBody>
      </p:sp>
      <p:cxnSp>
        <p:nvCxnSpPr>
          <p:cNvPr id="24" name="Elbow Connector 14">
            <a:extLst>
              <a:ext uri="{FF2B5EF4-FFF2-40B4-BE49-F238E27FC236}">
                <a16:creationId xmlns:a16="http://schemas.microsoft.com/office/drawing/2014/main" xmlns="" id="{FB65E7CA-4D8E-C84A-8AC6-E55A57FFFE0D}"/>
              </a:ext>
            </a:extLst>
          </p:cNvPr>
          <p:cNvCxnSpPr>
            <a:cxnSpLocks/>
          </p:cNvCxnSpPr>
          <p:nvPr/>
        </p:nvCxnSpPr>
        <p:spPr>
          <a:xfrm>
            <a:off x="1792546" y="4650448"/>
            <a:ext cx="5185461"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5">
            <a:extLst>
              <a:ext uri="{FF2B5EF4-FFF2-40B4-BE49-F238E27FC236}">
                <a16:creationId xmlns:a16="http://schemas.microsoft.com/office/drawing/2014/main" xmlns="" id="{36E87E51-BC3B-B341-B2AE-E5038E4312AF}"/>
              </a:ext>
            </a:extLst>
          </p:cNvPr>
          <p:cNvCxnSpPr/>
          <p:nvPr/>
        </p:nvCxnSpPr>
        <p:spPr>
          <a:xfrm>
            <a:off x="2082969" y="3791603"/>
            <a:ext cx="0" cy="87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63">
            <a:extLst>
              <a:ext uri="{FF2B5EF4-FFF2-40B4-BE49-F238E27FC236}">
                <a16:creationId xmlns:a16="http://schemas.microsoft.com/office/drawing/2014/main" xmlns="" id="{D34BBC57-9626-AB40-BB39-14C32A65596B}"/>
              </a:ext>
            </a:extLst>
          </p:cNvPr>
          <p:cNvSpPr txBox="1"/>
          <p:nvPr/>
        </p:nvSpPr>
        <p:spPr>
          <a:xfrm rot="5400000">
            <a:off x="3427235" y="1767091"/>
            <a:ext cx="276999" cy="764083"/>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US" sz="600" b="1" i="0" u="none" strike="noStrike" kern="1200" cap="none" spc="0" normalizeH="0" baseline="0" noProof="0">
                <a:ln>
                  <a:noFill/>
                </a:ln>
                <a:solidFill>
                  <a:prstClr val="black"/>
                </a:solidFill>
                <a:effectLst/>
                <a:uLnTx/>
                <a:uFillTx/>
                <a:latin typeface="Calibri"/>
              </a:rPr>
              <a:t>On lline</a:t>
            </a:r>
            <a:endParaRPr kumimoji="0" lang="en-US" sz="600" b="1" i="0" u="none" strike="noStrike" kern="1200" cap="none" spc="0" normalizeH="0" baseline="0" noProof="0" dirty="0">
              <a:ln>
                <a:noFill/>
              </a:ln>
              <a:solidFill>
                <a:prstClr val="black"/>
              </a:solidFill>
              <a:effectLst/>
              <a:uLnTx/>
              <a:uFillTx/>
              <a:latin typeface="Calibri"/>
            </a:endParaRPr>
          </a:p>
        </p:txBody>
      </p:sp>
      <p:sp>
        <p:nvSpPr>
          <p:cNvPr id="37" name="TextBox 73">
            <a:extLst>
              <a:ext uri="{FF2B5EF4-FFF2-40B4-BE49-F238E27FC236}">
                <a16:creationId xmlns:a16="http://schemas.microsoft.com/office/drawing/2014/main" xmlns="" id="{9239110D-8C67-0A46-9D47-C561123B8680}"/>
              </a:ext>
            </a:extLst>
          </p:cNvPr>
          <p:cNvSpPr txBox="1"/>
          <p:nvPr/>
        </p:nvSpPr>
        <p:spPr>
          <a:xfrm rot="5400000" flipH="1">
            <a:off x="8311740" y="2923104"/>
            <a:ext cx="430887" cy="1217860"/>
          </a:xfrm>
          <a:prstGeom prst="rect">
            <a:avLst/>
          </a:prstGeom>
          <a:noFill/>
        </p:spPr>
        <p:txBody>
          <a:bodyPr vert="vert270"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US" sz="1600" b="1">
                <a:solidFill>
                  <a:prstClr val="black"/>
                </a:solidFill>
                <a:latin typeface="Calibri"/>
              </a:rPr>
              <a:t>BACK</a:t>
            </a:r>
            <a:endParaRPr lang="es-MX" sz="1600" b="1" noProof="0" dirty="0">
              <a:solidFill>
                <a:prstClr val="black"/>
              </a:solidFill>
              <a:latin typeface="Calibri"/>
            </a:endParaRPr>
          </a:p>
        </p:txBody>
      </p:sp>
    </p:spTree>
    <p:extLst>
      <p:ext uri="{BB962C8B-B14F-4D97-AF65-F5344CB8AC3E}">
        <p14:creationId xmlns:p14="http://schemas.microsoft.com/office/powerpoint/2010/main" val="141867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17C620E8-DFEE-384E-8EE9-77BE9B9A2C89}"/>
              </a:ext>
            </a:extLst>
          </p:cNvPr>
          <p:cNvPicPr>
            <a:picLocks noChangeAspect="1"/>
          </p:cNvPicPr>
          <p:nvPr/>
        </p:nvPicPr>
        <p:blipFill>
          <a:blip r:embed="rId2"/>
          <a:stretch>
            <a:fillRect/>
          </a:stretch>
        </p:blipFill>
        <p:spPr>
          <a:xfrm>
            <a:off x="-76200" y="-144780"/>
            <a:ext cx="9144000" cy="5143500"/>
          </a:xfrm>
          <a:prstGeom prst="rect">
            <a:avLst/>
          </a:prstGeom>
        </p:spPr>
      </p:pic>
      <p:sp>
        <p:nvSpPr>
          <p:cNvPr id="31" name="Rectángulo 30">
            <a:extLst>
              <a:ext uri="{FF2B5EF4-FFF2-40B4-BE49-F238E27FC236}">
                <a16:creationId xmlns:a16="http://schemas.microsoft.com/office/drawing/2014/main" xmlns="" id="{0FD7F39E-84EC-424F-86A4-185B5B257ED8}"/>
              </a:ext>
            </a:extLst>
          </p:cNvPr>
          <p:cNvSpPr/>
          <p:nvPr/>
        </p:nvSpPr>
        <p:spPr>
          <a:xfrm>
            <a:off x="3040321" y="1637728"/>
            <a:ext cx="3201450" cy="144010"/>
          </a:xfrm>
          <a:prstGeom prst="rect">
            <a:avLst/>
          </a:prstGeom>
          <a:solidFill>
            <a:schemeClr val="bg1">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xmlns="" id="{D19C662E-E1FD-6346-8BA4-04C8570A9B67}"/>
              </a:ext>
            </a:extLst>
          </p:cNvPr>
          <p:cNvSpPr/>
          <p:nvPr/>
        </p:nvSpPr>
        <p:spPr>
          <a:xfrm>
            <a:off x="3040321" y="1279920"/>
            <a:ext cx="3201450" cy="144010"/>
          </a:xfrm>
          <a:prstGeom prst="rect">
            <a:avLst/>
          </a:prstGeom>
          <a:solidFill>
            <a:schemeClr val="bg1">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xmlns="" id="{A03CBEC8-8BB9-3941-B89E-2CAD7DB23A3D}"/>
              </a:ext>
            </a:extLst>
          </p:cNvPr>
          <p:cNvSpPr/>
          <p:nvPr/>
        </p:nvSpPr>
        <p:spPr>
          <a:xfrm>
            <a:off x="3040321" y="2671399"/>
            <a:ext cx="3201450" cy="144010"/>
          </a:xfrm>
          <a:prstGeom prst="rect">
            <a:avLst/>
          </a:prstGeom>
          <a:solidFill>
            <a:schemeClr val="bg1">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xmlns="" id="{4AC927FC-E6FD-2643-9101-03FBBBE40553}"/>
              </a:ext>
            </a:extLst>
          </p:cNvPr>
          <p:cNvSpPr/>
          <p:nvPr/>
        </p:nvSpPr>
        <p:spPr>
          <a:xfrm>
            <a:off x="4621427" y="2277348"/>
            <a:ext cx="87176" cy="318618"/>
          </a:xfrm>
          <a:prstGeom prst="rect">
            <a:avLst/>
          </a:prstGeom>
          <a:solidFill>
            <a:schemeClr val="bg1">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a16="http://schemas.microsoft.com/office/drawing/2014/main" xmlns="" id="{FC2A3FB8-976A-FD44-B8BD-844033F12334}"/>
              </a:ext>
            </a:extLst>
          </p:cNvPr>
          <p:cNvSpPr/>
          <p:nvPr/>
        </p:nvSpPr>
        <p:spPr>
          <a:xfrm>
            <a:off x="3040321" y="3352230"/>
            <a:ext cx="3201450" cy="144010"/>
          </a:xfrm>
          <a:prstGeom prst="rect">
            <a:avLst/>
          </a:prstGeom>
          <a:solidFill>
            <a:schemeClr val="bg1">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6" name="Rectángulo 35">
            <a:extLst>
              <a:ext uri="{FF2B5EF4-FFF2-40B4-BE49-F238E27FC236}">
                <a16:creationId xmlns:a16="http://schemas.microsoft.com/office/drawing/2014/main" xmlns="" id="{60D1A0ED-5EF1-E34D-B0C4-973D25233E1F}"/>
              </a:ext>
            </a:extLst>
          </p:cNvPr>
          <p:cNvSpPr/>
          <p:nvPr/>
        </p:nvSpPr>
        <p:spPr>
          <a:xfrm>
            <a:off x="3040321" y="3705069"/>
            <a:ext cx="3201450" cy="144010"/>
          </a:xfrm>
          <a:prstGeom prst="rect">
            <a:avLst/>
          </a:prstGeom>
          <a:solidFill>
            <a:schemeClr val="bg1">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xmlns="" id="{86473237-166B-F249-8110-2B1EC1160772}"/>
              </a:ext>
            </a:extLst>
          </p:cNvPr>
          <p:cNvSpPr txBox="1"/>
          <p:nvPr/>
        </p:nvSpPr>
        <p:spPr>
          <a:xfrm>
            <a:off x="47846" y="-58479"/>
            <a:ext cx="2390591" cy="646331"/>
          </a:xfrm>
          <a:prstGeom prst="rect">
            <a:avLst/>
          </a:prstGeom>
          <a:noFill/>
        </p:spPr>
        <p:txBody>
          <a:bodyPr wrap="none" rtlCol="0">
            <a:spAutoFit/>
          </a:bodyPr>
          <a:lstStyle/>
          <a:p>
            <a:r>
              <a:rPr lang="es-US" sz="3600" b="1">
                <a:solidFill>
                  <a:schemeClr val="accent6"/>
                </a:solidFill>
              </a:rPr>
              <a:t>Value chain</a:t>
            </a:r>
            <a:endParaRPr lang="es-MX" sz="3600" b="1" dirty="0">
              <a:solidFill>
                <a:schemeClr val="accent6"/>
              </a:solidFill>
            </a:endParaRPr>
          </a:p>
        </p:txBody>
      </p:sp>
      <p:sp>
        <p:nvSpPr>
          <p:cNvPr id="10" name="CuadroTexto 9">
            <a:extLst>
              <a:ext uri="{FF2B5EF4-FFF2-40B4-BE49-F238E27FC236}">
                <a16:creationId xmlns:a16="http://schemas.microsoft.com/office/drawing/2014/main" xmlns="" id="{DB40F3B8-D298-E847-BF17-32B8287E6A18}"/>
              </a:ext>
            </a:extLst>
          </p:cNvPr>
          <p:cNvSpPr txBox="1"/>
          <p:nvPr/>
        </p:nvSpPr>
        <p:spPr>
          <a:xfrm>
            <a:off x="3311404" y="441960"/>
            <a:ext cx="2377574" cy="430887"/>
          </a:xfrm>
          <a:prstGeom prst="rect">
            <a:avLst/>
          </a:prstGeom>
          <a:noFill/>
        </p:spPr>
        <p:txBody>
          <a:bodyPr wrap="none" rtlCol="0">
            <a:spAutoFit/>
          </a:bodyPr>
          <a:lstStyle/>
          <a:p>
            <a:r>
              <a:rPr lang="es-MX" sz="1100" b="1" dirty="0"/>
              <a:t>609 </a:t>
            </a:r>
            <a:r>
              <a:rPr lang="es-MX" sz="1100" b="1" dirty="0" err="1"/>
              <a:t>Services</a:t>
            </a:r>
            <a:r>
              <a:rPr lang="es-MX" sz="1100" b="1" dirty="0"/>
              <a:t> (Online and Batch)</a:t>
            </a:r>
          </a:p>
          <a:p>
            <a:r>
              <a:rPr lang="es-MX" sz="1100" b="1" dirty="0"/>
              <a:t>610 000 </a:t>
            </a:r>
            <a:r>
              <a:rPr lang="es-MX" sz="1100" b="1" dirty="0" err="1"/>
              <a:t>million</a:t>
            </a:r>
            <a:r>
              <a:rPr lang="es-MX" sz="1100" b="1" dirty="0"/>
              <a:t> </a:t>
            </a:r>
            <a:r>
              <a:rPr lang="es-MX" sz="1100" b="1" dirty="0" err="1"/>
              <a:t>Transactions</a:t>
            </a:r>
            <a:r>
              <a:rPr lang="es-MX" sz="1100" b="1" dirty="0"/>
              <a:t> per </a:t>
            </a:r>
            <a:r>
              <a:rPr lang="es-MX" sz="1100" b="1" dirty="0" err="1"/>
              <a:t>year</a:t>
            </a:r>
            <a:endParaRPr lang="es-MX" sz="1100" dirty="0"/>
          </a:p>
        </p:txBody>
      </p:sp>
      <p:sp>
        <p:nvSpPr>
          <p:cNvPr id="11" name="CuadroTexto 10">
            <a:extLst>
              <a:ext uri="{FF2B5EF4-FFF2-40B4-BE49-F238E27FC236}">
                <a16:creationId xmlns:a16="http://schemas.microsoft.com/office/drawing/2014/main" xmlns="" id="{9A1AA8DA-FCAD-B14C-9D6C-20ED4BE3F5B2}"/>
              </a:ext>
            </a:extLst>
          </p:cNvPr>
          <p:cNvSpPr txBox="1"/>
          <p:nvPr/>
        </p:nvSpPr>
        <p:spPr>
          <a:xfrm>
            <a:off x="868680" y="1804749"/>
            <a:ext cx="1284173" cy="1107996"/>
          </a:xfrm>
          <a:prstGeom prst="rect">
            <a:avLst/>
          </a:prstGeom>
          <a:noFill/>
        </p:spPr>
        <p:txBody>
          <a:bodyPr wrap="square" rtlCol="0">
            <a:spAutoFit/>
          </a:bodyPr>
          <a:lstStyle/>
          <a:p>
            <a:r>
              <a:rPr lang="es-MX" sz="1100" b="1" dirty="0" err="1"/>
              <a:t>Outstanding</a:t>
            </a:r>
            <a:r>
              <a:rPr lang="es-MX" sz="1100" b="1" dirty="0"/>
              <a:t> </a:t>
            </a:r>
            <a:r>
              <a:rPr lang="es-MX" sz="1100" b="1" dirty="0" err="1"/>
              <a:t>Projects</a:t>
            </a:r>
            <a:r>
              <a:rPr lang="es-MX" sz="1100" b="1" dirty="0"/>
              <a:t> 2018:</a:t>
            </a:r>
          </a:p>
          <a:p>
            <a:r>
              <a:rPr lang="es-MX" sz="1100" b="1" dirty="0"/>
              <a:t>29 Run the business</a:t>
            </a:r>
          </a:p>
          <a:p>
            <a:r>
              <a:rPr lang="es-MX" sz="1100" b="1" dirty="0"/>
              <a:t>19 Transforming the business</a:t>
            </a:r>
          </a:p>
        </p:txBody>
      </p:sp>
      <p:sp>
        <p:nvSpPr>
          <p:cNvPr id="12" name="CuadroTexto 11">
            <a:extLst>
              <a:ext uri="{FF2B5EF4-FFF2-40B4-BE49-F238E27FC236}">
                <a16:creationId xmlns:a16="http://schemas.microsoft.com/office/drawing/2014/main" xmlns="" id="{F51792FC-9092-1345-8377-833F0F59A1A8}"/>
              </a:ext>
            </a:extLst>
          </p:cNvPr>
          <p:cNvSpPr txBox="1"/>
          <p:nvPr/>
        </p:nvSpPr>
        <p:spPr>
          <a:xfrm>
            <a:off x="7094220" y="1573693"/>
            <a:ext cx="1303019" cy="1446550"/>
          </a:xfrm>
          <a:prstGeom prst="rect">
            <a:avLst/>
          </a:prstGeom>
          <a:noFill/>
        </p:spPr>
        <p:txBody>
          <a:bodyPr wrap="square" rtlCol="0">
            <a:spAutoFit/>
          </a:bodyPr>
          <a:lstStyle/>
          <a:p>
            <a:pPr algn="ctr"/>
            <a:r>
              <a:rPr lang="es-MX" sz="1100" b="1" dirty="0"/>
              <a:t>99 </a:t>
            </a:r>
            <a:r>
              <a:rPr lang="es-MX" sz="1100" b="1" dirty="0" err="1"/>
              <a:t>information</a:t>
            </a:r>
            <a:r>
              <a:rPr lang="es-MX" sz="1100" b="1" dirty="0"/>
              <a:t> </a:t>
            </a:r>
            <a:r>
              <a:rPr lang="es-MX" sz="1100" b="1" dirty="0" err="1"/>
              <a:t>products</a:t>
            </a:r>
            <a:endParaRPr lang="es-MX" sz="1100" b="1" dirty="0"/>
          </a:p>
          <a:p>
            <a:pPr algn="ctr"/>
            <a:r>
              <a:rPr lang="es-MX" sz="1100" b="1" dirty="0"/>
              <a:t>2,558 </a:t>
            </a:r>
            <a:r>
              <a:rPr lang="es-MX" sz="1100" b="1" dirty="0" err="1"/>
              <a:t>deliverables</a:t>
            </a:r>
            <a:endParaRPr lang="es-MX" sz="1100" b="1" dirty="0"/>
          </a:p>
          <a:p>
            <a:pPr algn="ctr"/>
            <a:r>
              <a:rPr lang="es-MX" sz="1100" b="1" dirty="0"/>
              <a:t>More tan 4, 000 </a:t>
            </a:r>
            <a:r>
              <a:rPr lang="es-MX" sz="1100" b="1" dirty="0" err="1"/>
              <a:t>million</a:t>
            </a:r>
            <a:r>
              <a:rPr lang="es-MX" sz="1100" b="1" dirty="0"/>
              <a:t> records per </a:t>
            </a:r>
            <a:r>
              <a:rPr lang="es-MX" sz="1100" b="1" dirty="0" err="1"/>
              <a:t>year</a:t>
            </a:r>
            <a:r>
              <a:rPr lang="es-MX" sz="1100" b="1" dirty="0"/>
              <a:t>,</a:t>
            </a:r>
          </a:p>
          <a:p>
            <a:pPr algn="ctr"/>
            <a:r>
              <a:rPr lang="es-MX" sz="1100" b="1" dirty="0"/>
              <a:t>46 BI </a:t>
            </a:r>
            <a:r>
              <a:rPr lang="es-MX" sz="1100" b="1" dirty="0" err="1"/>
              <a:t>Information</a:t>
            </a:r>
            <a:r>
              <a:rPr lang="es-MX" sz="1100" b="1" dirty="0"/>
              <a:t> </a:t>
            </a:r>
            <a:r>
              <a:rPr lang="es-MX" sz="1100" b="1" dirty="0" err="1"/>
              <a:t>Models</a:t>
            </a:r>
            <a:endParaRPr lang="es-MX" sz="1100" b="1" dirty="0"/>
          </a:p>
        </p:txBody>
      </p:sp>
      <p:sp>
        <p:nvSpPr>
          <p:cNvPr id="13" name="CuadroTexto 12">
            <a:extLst>
              <a:ext uri="{FF2B5EF4-FFF2-40B4-BE49-F238E27FC236}">
                <a16:creationId xmlns:a16="http://schemas.microsoft.com/office/drawing/2014/main" xmlns="" id="{A1726666-3C84-C945-8253-C9DFA339869B}"/>
              </a:ext>
            </a:extLst>
          </p:cNvPr>
          <p:cNvSpPr txBox="1"/>
          <p:nvPr/>
        </p:nvSpPr>
        <p:spPr>
          <a:xfrm>
            <a:off x="3310520" y="4045158"/>
            <a:ext cx="2548376" cy="769441"/>
          </a:xfrm>
          <a:prstGeom prst="rect">
            <a:avLst/>
          </a:prstGeom>
          <a:noFill/>
        </p:spPr>
        <p:txBody>
          <a:bodyPr wrap="square" rtlCol="0">
            <a:spAutoFit/>
          </a:bodyPr>
          <a:lstStyle/>
          <a:p>
            <a:r>
              <a:rPr lang="es-MX" sz="1100" b="1" dirty="0" err="1"/>
              <a:t>Interaction</a:t>
            </a:r>
            <a:r>
              <a:rPr lang="es-MX" sz="1100" b="1" dirty="0"/>
              <a:t> </a:t>
            </a:r>
            <a:r>
              <a:rPr lang="es-MX" sz="1100" b="1" dirty="0" err="1"/>
              <a:t>with</a:t>
            </a:r>
            <a:r>
              <a:rPr lang="es-MX" sz="1100" b="1" dirty="0"/>
              <a:t>: 27 SAR </a:t>
            </a:r>
            <a:r>
              <a:rPr lang="es-MX" sz="1100" b="1" dirty="0" err="1"/>
              <a:t>participants</a:t>
            </a:r>
            <a:r>
              <a:rPr lang="es-MX" sz="1100" b="1" dirty="0"/>
              <a:t> </a:t>
            </a:r>
          </a:p>
          <a:p>
            <a:r>
              <a:rPr lang="es-MX" sz="1100" b="1" dirty="0"/>
              <a:t>600 </a:t>
            </a:r>
            <a:r>
              <a:rPr lang="es-MX" sz="1100" b="1" dirty="0" err="1"/>
              <a:t>Payment</a:t>
            </a:r>
            <a:r>
              <a:rPr lang="es-MX" sz="1100" b="1" dirty="0"/>
              <a:t> </a:t>
            </a:r>
            <a:r>
              <a:rPr lang="es-MX" sz="1100" b="1" dirty="0" err="1"/>
              <a:t>Offices</a:t>
            </a:r>
            <a:endParaRPr lang="es-MX" sz="1100" b="1" dirty="0"/>
          </a:p>
          <a:p>
            <a:r>
              <a:rPr lang="es-MX" sz="1100" b="1" dirty="0"/>
              <a:t>9 </a:t>
            </a:r>
            <a:r>
              <a:rPr lang="es-MX" sz="1100" b="1" dirty="0" err="1"/>
              <a:t>million</a:t>
            </a:r>
            <a:r>
              <a:rPr lang="es-MX" sz="1100" b="1" dirty="0"/>
              <a:t> </a:t>
            </a:r>
            <a:r>
              <a:rPr lang="es-MX" sz="1100" b="1" dirty="0" err="1"/>
              <a:t>workers</a:t>
            </a:r>
            <a:r>
              <a:rPr lang="es-MX" sz="1100" b="1" dirty="0"/>
              <a:t> </a:t>
            </a:r>
            <a:r>
              <a:rPr lang="es-MX" sz="1100" b="1" dirty="0" err="1"/>
              <a:t>requests</a:t>
            </a:r>
            <a:r>
              <a:rPr lang="es-MX" sz="1100" b="1" dirty="0"/>
              <a:t> </a:t>
            </a:r>
            <a:r>
              <a:rPr lang="es-MX" sz="1100" b="1" dirty="0" err="1"/>
              <a:t>through</a:t>
            </a:r>
            <a:r>
              <a:rPr lang="es-MX" sz="1100" b="1" dirty="0"/>
              <a:t>  SARTEL and E-SAR</a:t>
            </a:r>
          </a:p>
        </p:txBody>
      </p:sp>
      <p:sp>
        <p:nvSpPr>
          <p:cNvPr id="14" name="CuadroTexto 13">
            <a:extLst>
              <a:ext uri="{FF2B5EF4-FFF2-40B4-BE49-F238E27FC236}">
                <a16:creationId xmlns:a16="http://schemas.microsoft.com/office/drawing/2014/main" xmlns="" id="{47AF7A25-3025-B941-B4F1-66F0DE55129A}"/>
              </a:ext>
            </a:extLst>
          </p:cNvPr>
          <p:cNvSpPr txBox="1"/>
          <p:nvPr/>
        </p:nvSpPr>
        <p:spPr>
          <a:xfrm rot="16200000">
            <a:off x="1752164" y="2220247"/>
            <a:ext cx="1517660" cy="276999"/>
          </a:xfrm>
          <a:prstGeom prst="rect">
            <a:avLst/>
          </a:prstGeom>
          <a:noFill/>
        </p:spPr>
        <p:txBody>
          <a:bodyPr wrap="none" rtlCol="0">
            <a:spAutoFit/>
          </a:bodyPr>
          <a:lstStyle/>
          <a:p>
            <a:r>
              <a:rPr lang="es-MX" sz="1200" b="1" dirty="0">
                <a:solidFill>
                  <a:schemeClr val="bg1"/>
                </a:solidFill>
              </a:rPr>
              <a:t> </a:t>
            </a:r>
            <a:r>
              <a:rPr lang="es-MX" sz="1200" b="1" dirty="0" err="1">
                <a:solidFill>
                  <a:schemeClr val="bg1"/>
                </a:solidFill>
              </a:rPr>
              <a:t>Stakeholder’s</a:t>
            </a:r>
            <a:r>
              <a:rPr lang="es-MX" sz="1200" b="1" dirty="0">
                <a:solidFill>
                  <a:schemeClr val="bg1"/>
                </a:solidFill>
              </a:rPr>
              <a:t> </a:t>
            </a:r>
            <a:r>
              <a:rPr lang="es-MX" sz="1200" b="1" dirty="0" err="1">
                <a:solidFill>
                  <a:schemeClr val="bg1"/>
                </a:solidFill>
              </a:rPr>
              <a:t>Needs</a:t>
            </a:r>
            <a:endParaRPr lang="en-US" sz="1200" b="1" dirty="0">
              <a:solidFill>
                <a:schemeClr val="bg1"/>
              </a:solidFill>
            </a:endParaRPr>
          </a:p>
        </p:txBody>
      </p:sp>
      <p:sp>
        <p:nvSpPr>
          <p:cNvPr id="15" name="CuadroTexto 14">
            <a:extLst>
              <a:ext uri="{FF2B5EF4-FFF2-40B4-BE49-F238E27FC236}">
                <a16:creationId xmlns:a16="http://schemas.microsoft.com/office/drawing/2014/main" xmlns="" id="{45859890-3220-BE4C-97D3-8784E0940AFF}"/>
              </a:ext>
            </a:extLst>
          </p:cNvPr>
          <p:cNvSpPr txBox="1"/>
          <p:nvPr/>
        </p:nvSpPr>
        <p:spPr>
          <a:xfrm rot="16200000">
            <a:off x="5833600" y="2220248"/>
            <a:ext cx="1858714" cy="276999"/>
          </a:xfrm>
          <a:prstGeom prst="rect">
            <a:avLst/>
          </a:prstGeom>
          <a:noFill/>
        </p:spPr>
        <p:txBody>
          <a:bodyPr wrap="none" rtlCol="0">
            <a:spAutoFit/>
          </a:bodyPr>
          <a:lstStyle/>
          <a:p>
            <a:r>
              <a:rPr lang="es-MX" sz="1200" b="1" dirty="0">
                <a:solidFill>
                  <a:schemeClr val="bg1"/>
                </a:solidFill>
              </a:rPr>
              <a:t> </a:t>
            </a:r>
            <a:r>
              <a:rPr lang="es-MX" sz="1200" b="1" dirty="0" err="1">
                <a:solidFill>
                  <a:schemeClr val="bg1"/>
                </a:solidFill>
              </a:rPr>
              <a:t>Stakeholder’s</a:t>
            </a:r>
            <a:r>
              <a:rPr lang="es-MX" sz="1200" b="1" dirty="0">
                <a:solidFill>
                  <a:schemeClr val="bg1"/>
                </a:solidFill>
              </a:rPr>
              <a:t> </a:t>
            </a:r>
            <a:r>
              <a:rPr lang="es-MX" sz="1200" b="1" dirty="0" err="1">
                <a:solidFill>
                  <a:schemeClr val="bg1"/>
                </a:solidFill>
              </a:rPr>
              <a:t>Satisfaction</a:t>
            </a:r>
            <a:endParaRPr lang="en-US" sz="1200" b="1" dirty="0">
              <a:solidFill>
                <a:schemeClr val="bg1"/>
              </a:solidFill>
            </a:endParaRPr>
          </a:p>
        </p:txBody>
      </p:sp>
      <p:sp>
        <p:nvSpPr>
          <p:cNvPr id="16" name="TextBox 11">
            <a:extLst>
              <a:ext uri="{FF2B5EF4-FFF2-40B4-BE49-F238E27FC236}">
                <a16:creationId xmlns:a16="http://schemas.microsoft.com/office/drawing/2014/main" xmlns="" id="{80EA687B-6B36-7D4F-9D81-90B63DC95E00}"/>
              </a:ext>
            </a:extLst>
          </p:cNvPr>
          <p:cNvSpPr txBox="1"/>
          <p:nvPr/>
        </p:nvSpPr>
        <p:spPr>
          <a:xfrm>
            <a:off x="3719538" y="1044365"/>
            <a:ext cx="3024336" cy="253916"/>
          </a:xfrm>
          <a:prstGeom prst="rect">
            <a:avLst/>
          </a:prstGeom>
          <a:noFill/>
        </p:spPr>
        <p:txBody>
          <a:bodyPr wrap="square" rtlCol="0">
            <a:spAutoFit/>
          </a:bodyPr>
          <a:lstStyle/>
          <a:p>
            <a:r>
              <a:rPr lang="es-MX" sz="1050" b="1" dirty="0" err="1"/>
              <a:t>Government</a:t>
            </a:r>
            <a:r>
              <a:rPr lang="es-MX" sz="1050" b="1" dirty="0"/>
              <a:t> Macro </a:t>
            </a:r>
            <a:r>
              <a:rPr lang="es-MX" sz="1050" b="1" dirty="0" err="1"/>
              <a:t>Processes</a:t>
            </a:r>
            <a:endParaRPr lang="en-US" sz="1050" b="1" dirty="0"/>
          </a:p>
        </p:txBody>
      </p:sp>
      <p:sp>
        <p:nvSpPr>
          <p:cNvPr id="17" name="TextBox 12">
            <a:extLst>
              <a:ext uri="{FF2B5EF4-FFF2-40B4-BE49-F238E27FC236}">
                <a16:creationId xmlns:a16="http://schemas.microsoft.com/office/drawing/2014/main" xmlns="" id="{F30E7AF0-CCD8-DA41-9999-BF987E64BA01}"/>
              </a:ext>
            </a:extLst>
          </p:cNvPr>
          <p:cNvSpPr txBox="1"/>
          <p:nvPr/>
        </p:nvSpPr>
        <p:spPr>
          <a:xfrm>
            <a:off x="3927760" y="1238366"/>
            <a:ext cx="1728192" cy="230832"/>
          </a:xfrm>
          <a:prstGeom prst="rect">
            <a:avLst/>
          </a:prstGeom>
          <a:noFill/>
        </p:spPr>
        <p:txBody>
          <a:bodyPr wrap="square" rtlCol="0">
            <a:spAutoFit/>
          </a:bodyPr>
          <a:lstStyle/>
          <a:p>
            <a:r>
              <a:rPr lang="es-MX" sz="900" dirty="0"/>
              <a:t>1. </a:t>
            </a:r>
            <a:r>
              <a:rPr lang="es-MX" sz="900" dirty="0" err="1"/>
              <a:t>Corporate</a:t>
            </a:r>
            <a:r>
              <a:rPr lang="es-MX" sz="900" dirty="0"/>
              <a:t> </a:t>
            </a:r>
            <a:r>
              <a:rPr lang="es-MX" sz="900" dirty="0" err="1"/>
              <a:t>Governance</a:t>
            </a:r>
            <a:endParaRPr lang="en-US" sz="900" dirty="0"/>
          </a:p>
        </p:txBody>
      </p:sp>
      <p:sp>
        <p:nvSpPr>
          <p:cNvPr id="18" name="TextBox 13">
            <a:extLst>
              <a:ext uri="{FF2B5EF4-FFF2-40B4-BE49-F238E27FC236}">
                <a16:creationId xmlns:a16="http://schemas.microsoft.com/office/drawing/2014/main" xmlns="" id="{15B7A019-BD24-0141-AC15-75E63AF38D43}"/>
              </a:ext>
            </a:extLst>
          </p:cNvPr>
          <p:cNvSpPr txBox="1"/>
          <p:nvPr/>
        </p:nvSpPr>
        <p:spPr>
          <a:xfrm>
            <a:off x="3643652" y="1413988"/>
            <a:ext cx="3132348" cy="230832"/>
          </a:xfrm>
          <a:prstGeom prst="rect">
            <a:avLst/>
          </a:prstGeom>
          <a:noFill/>
        </p:spPr>
        <p:txBody>
          <a:bodyPr wrap="square" rtlCol="0">
            <a:spAutoFit/>
          </a:bodyPr>
          <a:lstStyle/>
          <a:p>
            <a:r>
              <a:rPr lang="es-MX" sz="900" dirty="0"/>
              <a:t>2. </a:t>
            </a:r>
            <a:r>
              <a:rPr lang="es-MX" sz="900" dirty="0" err="1"/>
              <a:t>Strategic</a:t>
            </a:r>
            <a:r>
              <a:rPr lang="es-MX" sz="900" dirty="0"/>
              <a:t> </a:t>
            </a:r>
            <a:r>
              <a:rPr lang="es-MX" sz="900" dirty="0" err="1"/>
              <a:t>Planning</a:t>
            </a:r>
            <a:r>
              <a:rPr lang="es-MX" sz="900" dirty="0"/>
              <a:t> and Management</a:t>
            </a:r>
            <a:endParaRPr lang="en-US" sz="900" dirty="0"/>
          </a:p>
        </p:txBody>
      </p:sp>
      <p:sp>
        <p:nvSpPr>
          <p:cNvPr id="19" name="TextBox 14">
            <a:extLst>
              <a:ext uri="{FF2B5EF4-FFF2-40B4-BE49-F238E27FC236}">
                <a16:creationId xmlns:a16="http://schemas.microsoft.com/office/drawing/2014/main" xmlns="" id="{CDC67DF9-1E46-0446-8E9C-1178C1C7F96E}"/>
              </a:ext>
            </a:extLst>
          </p:cNvPr>
          <p:cNvSpPr txBox="1"/>
          <p:nvPr/>
        </p:nvSpPr>
        <p:spPr>
          <a:xfrm>
            <a:off x="3395222" y="1594517"/>
            <a:ext cx="4207883" cy="230832"/>
          </a:xfrm>
          <a:prstGeom prst="rect">
            <a:avLst/>
          </a:prstGeom>
          <a:noFill/>
        </p:spPr>
        <p:txBody>
          <a:bodyPr wrap="square" rtlCol="0">
            <a:spAutoFit/>
          </a:bodyPr>
          <a:lstStyle/>
          <a:p>
            <a:r>
              <a:rPr lang="es-MX" sz="900" dirty="0"/>
              <a:t>3. </a:t>
            </a:r>
            <a:r>
              <a:rPr lang="en-US" sz="900" dirty="0"/>
              <a:t>Audit, Internal Control and Information Security</a:t>
            </a:r>
          </a:p>
        </p:txBody>
      </p:sp>
      <p:sp>
        <p:nvSpPr>
          <p:cNvPr id="20" name="TextBox 15">
            <a:extLst>
              <a:ext uri="{FF2B5EF4-FFF2-40B4-BE49-F238E27FC236}">
                <a16:creationId xmlns:a16="http://schemas.microsoft.com/office/drawing/2014/main" xmlns="" id="{9A23F566-1247-044E-A486-55F2AE25984F}"/>
              </a:ext>
            </a:extLst>
          </p:cNvPr>
          <p:cNvSpPr txBox="1"/>
          <p:nvPr/>
        </p:nvSpPr>
        <p:spPr>
          <a:xfrm>
            <a:off x="3300183" y="1766213"/>
            <a:ext cx="4176464" cy="230832"/>
          </a:xfrm>
          <a:prstGeom prst="rect">
            <a:avLst/>
          </a:prstGeom>
          <a:noFill/>
        </p:spPr>
        <p:txBody>
          <a:bodyPr wrap="square" rtlCol="0">
            <a:spAutoFit/>
          </a:bodyPr>
          <a:lstStyle/>
          <a:p>
            <a:r>
              <a:rPr lang="es-MX" sz="900" dirty="0"/>
              <a:t>4. </a:t>
            </a:r>
            <a:r>
              <a:rPr lang="en-US" sz="900" dirty="0"/>
              <a:t>Risk Management, Continuity and Quality Business</a:t>
            </a:r>
          </a:p>
        </p:txBody>
      </p:sp>
      <p:sp>
        <p:nvSpPr>
          <p:cNvPr id="21" name="TextBox 17">
            <a:extLst>
              <a:ext uri="{FF2B5EF4-FFF2-40B4-BE49-F238E27FC236}">
                <a16:creationId xmlns:a16="http://schemas.microsoft.com/office/drawing/2014/main" xmlns="" id="{DB906C30-EF96-A645-A8F4-A7368002A88D}"/>
              </a:ext>
            </a:extLst>
          </p:cNvPr>
          <p:cNvSpPr txBox="1"/>
          <p:nvPr/>
        </p:nvSpPr>
        <p:spPr>
          <a:xfrm>
            <a:off x="3783554" y="2021036"/>
            <a:ext cx="1772420" cy="253916"/>
          </a:xfrm>
          <a:prstGeom prst="rect">
            <a:avLst/>
          </a:prstGeom>
          <a:noFill/>
        </p:spPr>
        <p:txBody>
          <a:bodyPr wrap="square" rtlCol="0">
            <a:spAutoFit/>
          </a:bodyPr>
          <a:lstStyle/>
          <a:p>
            <a:r>
              <a:rPr lang="es-MX" sz="1050" b="1" dirty="0"/>
              <a:t>Core Macro </a:t>
            </a:r>
            <a:r>
              <a:rPr lang="es-MX" sz="1050" b="1" dirty="0" err="1"/>
              <a:t>Processes</a:t>
            </a:r>
            <a:endParaRPr lang="en-US" sz="1050" b="1" dirty="0"/>
          </a:p>
        </p:txBody>
      </p:sp>
      <p:sp>
        <p:nvSpPr>
          <p:cNvPr id="22" name="TextBox 18">
            <a:extLst>
              <a:ext uri="{FF2B5EF4-FFF2-40B4-BE49-F238E27FC236}">
                <a16:creationId xmlns:a16="http://schemas.microsoft.com/office/drawing/2014/main" xmlns="" id="{92BA2021-28B9-3940-A214-E43072E71193}"/>
              </a:ext>
            </a:extLst>
          </p:cNvPr>
          <p:cNvSpPr txBox="1"/>
          <p:nvPr/>
        </p:nvSpPr>
        <p:spPr>
          <a:xfrm>
            <a:off x="3121356" y="2260850"/>
            <a:ext cx="1397304" cy="369332"/>
          </a:xfrm>
          <a:prstGeom prst="rect">
            <a:avLst/>
          </a:prstGeom>
          <a:noFill/>
        </p:spPr>
        <p:txBody>
          <a:bodyPr wrap="square" rtlCol="0">
            <a:spAutoFit/>
          </a:bodyPr>
          <a:lstStyle/>
          <a:p>
            <a:r>
              <a:rPr lang="es-MX" sz="900" dirty="0"/>
              <a:t>5. </a:t>
            </a:r>
            <a:r>
              <a:rPr lang="es-MX" sz="900" dirty="0" err="1"/>
              <a:t>Solutions</a:t>
            </a:r>
            <a:r>
              <a:rPr lang="es-MX" sz="900" dirty="0"/>
              <a:t> </a:t>
            </a:r>
            <a:r>
              <a:rPr lang="es-MX" sz="900" dirty="0" err="1"/>
              <a:t>proposal</a:t>
            </a:r>
            <a:r>
              <a:rPr lang="es-MX" sz="900" dirty="0"/>
              <a:t> and </a:t>
            </a:r>
            <a:r>
              <a:rPr lang="es-MX" sz="900" dirty="0" err="1"/>
              <a:t>development</a:t>
            </a:r>
            <a:endParaRPr lang="en-US" sz="900" dirty="0"/>
          </a:p>
        </p:txBody>
      </p:sp>
      <p:sp>
        <p:nvSpPr>
          <p:cNvPr id="23" name="TextBox 19">
            <a:extLst>
              <a:ext uri="{FF2B5EF4-FFF2-40B4-BE49-F238E27FC236}">
                <a16:creationId xmlns:a16="http://schemas.microsoft.com/office/drawing/2014/main" xmlns="" id="{4C860050-32D0-9A4C-98FC-B426E9B97698}"/>
              </a:ext>
            </a:extLst>
          </p:cNvPr>
          <p:cNvSpPr txBox="1"/>
          <p:nvPr/>
        </p:nvSpPr>
        <p:spPr>
          <a:xfrm>
            <a:off x="4866577" y="2311857"/>
            <a:ext cx="3024336" cy="230832"/>
          </a:xfrm>
          <a:prstGeom prst="rect">
            <a:avLst/>
          </a:prstGeom>
          <a:noFill/>
        </p:spPr>
        <p:txBody>
          <a:bodyPr wrap="square" rtlCol="0">
            <a:spAutoFit/>
          </a:bodyPr>
          <a:lstStyle/>
          <a:p>
            <a:r>
              <a:rPr lang="es-MX" sz="900" dirty="0"/>
              <a:t>6. </a:t>
            </a:r>
            <a:r>
              <a:rPr lang="es-MX" sz="900" dirty="0" err="1"/>
              <a:t>Processes</a:t>
            </a:r>
            <a:r>
              <a:rPr lang="es-MX" sz="900" dirty="0"/>
              <a:t> </a:t>
            </a:r>
            <a:r>
              <a:rPr lang="es-MX" sz="900" dirty="0" err="1"/>
              <a:t>Operation</a:t>
            </a:r>
            <a:endParaRPr lang="en-US" sz="900" dirty="0"/>
          </a:p>
        </p:txBody>
      </p:sp>
      <p:sp>
        <p:nvSpPr>
          <p:cNvPr id="24" name="TextBox 20">
            <a:extLst>
              <a:ext uri="{FF2B5EF4-FFF2-40B4-BE49-F238E27FC236}">
                <a16:creationId xmlns:a16="http://schemas.microsoft.com/office/drawing/2014/main" xmlns="" id="{F48334A9-DF84-134F-87D4-C49A495722B5}"/>
              </a:ext>
            </a:extLst>
          </p:cNvPr>
          <p:cNvSpPr txBox="1"/>
          <p:nvPr/>
        </p:nvSpPr>
        <p:spPr>
          <a:xfrm>
            <a:off x="3679149" y="2632578"/>
            <a:ext cx="3024336" cy="230832"/>
          </a:xfrm>
          <a:prstGeom prst="rect">
            <a:avLst/>
          </a:prstGeom>
          <a:noFill/>
        </p:spPr>
        <p:txBody>
          <a:bodyPr wrap="square" rtlCol="0">
            <a:spAutoFit/>
          </a:bodyPr>
          <a:lstStyle/>
          <a:p>
            <a:r>
              <a:rPr lang="es-MX" sz="900" dirty="0"/>
              <a:t>7. </a:t>
            </a:r>
            <a:r>
              <a:rPr lang="es-MX" sz="900" dirty="0" err="1"/>
              <a:t>Client</a:t>
            </a:r>
            <a:r>
              <a:rPr lang="es-MX" sz="900" dirty="0"/>
              <a:t> and </a:t>
            </a:r>
            <a:r>
              <a:rPr lang="es-MX" sz="900" dirty="0" err="1"/>
              <a:t>Stakeholder’s</a:t>
            </a:r>
            <a:r>
              <a:rPr lang="es-MX" sz="900" dirty="0"/>
              <a:t> </a:t>
            </a:r>
            <a:r>
              <a:rPr lang="es-MX" sz="900" dirty="0" err="1"/>
              <a:t>Support</a:t>
            </a:r>
            <a:endParaRPr lang="en-US" sz="900" dirty="0"/>
          </a:p>
        </p:txBody>
      </p:sp>
      <p:sp>
        <p:nvSpPr>
          <p:cNvPr id="25" name="TextBox 21">
            <a:extLst>
              <a:ext uri="{FF2B5EF4-FFF2-40B4-BE49-F238E27FC236}">
                <a16:creationId xmlns:a16="http://schemas.microsoft.com/office/drawing/2014/main" xmlns="" id="{01542863-7769-FD4B-9CB7-BB863EE0E259}"/>
              </a:ext>
            </a:extLst>
          </p:cNvPr>
          <p:cNvSpPr txBox="1"/>
          <p:nvPr/>
        </p:nvSpPr>
        <p:spPr>
          <a:xfrm>
            <a:off x="3842769" y="2951070"/>
            <a:ext cx="3024336" cy="253916"/>
          </a:xfrm>
          <a:prstGeom prst="rect">
            <a:avLst/>
          </a:prstGeom>
          <a:noFill/>
        </p:spPr>
        <p:txBody>
          <a:bodyPr wrap="square" rtlCol="0">
            <a:spAutoFit/>
          </a:bodyPr>
          <a:lstStyle/>
          <a:p>
            <a:r>
              <a:rPr lang="es-MX" sz="1050" b="1" dirty="0"/>
              <a:t>Back Macro </a:t>
            </a:r>
            <a:r>
              <a:rPr lang="es-MX" sz="1050" b="1" dirty="0" err="1"/>
              <a:t>Processes</a:t>
            </a:r>
            <a:endParaRPr lang="en-US" sz="1050" b="1" dirty="0"/>
          </a:p>
        </p:txBody>
      </p:sp>
      <p:sp>
        <p:nvSpPr>
          <p:cNvPr id="26" name="TextBox 22">
            <a:extLst>
              <a:ext uri="{FF2B5EF4-FFF2-40B4-BE49-F238E27FC236}">
                <a16:creationId xmlns:a16="http://schemas.microsoft.com/office/drawing/2014/main" xmlns="" id="{1B71FA44-93C7-1A4D-8379-C1E5682148B1}"/>
              </a:ext>
            </a:extLst>
          </p:cNvPr>
          <p:cNvSpPr txBox="1"/>
          <p:nvPr/>
        </p:nvSpPr>
        <p:spPr>
          <a:xfrm>
            <a:off x="3647583" y="3136423"/>
            <a:ext cx="3024336" cy="230832"/>
          </a:xfrm>
          <a:prstGeom prst="rect">
            <a:avLst/>
          </a:prstGeom>
          <a:noFill/>
        </p:spPr>
        <p:txBody>
          <a:bodyPr wrap="square" rtlCol="0">
            <a:spAutoFit/>
          </a:bodyPr>
          <a:lstStyle/>
          <a:p>
            <a:r>
              <a:rPr lang="es-MX" sz="900" dirty="0"/>
              <a:t>8. </a:t>
            </a:r>
            <a:r>
              <a:rPr lang="es-MX" sz="900" dirty="0" err="1"/>
              <a:t>Finantial</a:t>
            </a:r>
            <a:r>
              <a:rPr lang="es-MX" sz="900" dirty="0"/>
              <a:t> and Management</a:t>
            </a:r>
            <a:endParaRPr lang="en-US" sz="900" dirty="0"/>
          </a:p>
        </p:txBody>
      </p:sp>
      <p:sp>
        <p:nvSpPr>
          <p:cNvPr id="27" name="TextBox 23">
            <a:extLst>
              <a:ext uri="{FF2B5EF4-FFF2-40B4-BE49-F238E27FC236}">
                <a16:creationId xmlns:a16="http://schemas.microsoft.com/office/drawing/2014/main" xmlns="" id="{9DFD8A25-F7CB-8644-A089-FCA8382048B5}"/>
              </a:ext>
            </a:extLst>
          </p:cNvPr>
          <p:cNvSpPr txBox="1"/>
          <p:nvPr/>
        </p:nvSpPr>
        <p:spPr>
          <a:xfrm>
            <a:off x="3650712" y="3321239"/>
            <a:ext cx="3024336" cy="230832"/>
          </a:xfrm>
          <a:prstGeom prst="rect">
            <a:avLst/>
          </a:prstGeom>
          <a:noFill/>
        </p:spPr>
        <p:txBody>
          <a:bodyPr wrap="square" rtlCol="0">
            <a:spAutoFit/>
          </a:bodyPr>
          <a:lstStyle/>
          <a:p>
            <a:r>
              <a:rPr lang="es-MX" sz="900" dirty="0"/>
              <a:t>9. Legal and </a:t>
            </a:r>
            <a:r>
              <a:rPr lang="es-MX" sz="900" dirty="0" err="1"/>
              <a:t>Regulation</a:t>
            </a:r>
            <a:endParaRPr lang="en-US" sz="900" dirty="0"/>
          </a:p>
        </p:txBody>
      </p:sp>
      <p:sp>
        <p:nvSpPr>
          <p:cNvPr id="28" name="TextBox 24">
            <a:extLst>
              <a:ext uri="{FF2B5EF4-FFF2-40B4-BE49-F238E27FC236}">
                <a16:creationId xmlns:a16="http://schemas.microsoft.com/office/drawing/2014/main" xmlns="" id="{063E3101-D55F-4D49-B1CD-DC02558F5DC8}"/>
              </a:ext>
            </a:extLst>
          </p:cNvPr>
          <p:cNvSpPr txBox="1"/>
          <p:nvPr/>
        </p:nvSpPr>
        <p:spPr>
          <a:xfrm>
            <a:off x="3600381" y="3508542"/>
            <a:ext cx="3024336" cy="230832"/>
          </a:xfrm>
          <a:prstGeom prst="rect">
            <a:avLst/>
          </a:prstGeom>
          <a:noFill/>
        </p:spPr>
        <p:txBody>
          <a:bodyPr wrap="square" rtlCol="0">
            <a:spAutoFit/>
          </a:bodyPr>
          <a:lstStyle/>
          <a:p>
            <a:r>
              <a:rPr lang="es-MX" sz="900" dirty="0"/>
              <a:t>10. </a:t>
            </a:r>
            <a:r>
              <a:rPr lang="es-MX" sz="900" dirty="0" err="1"/>
              <a:t>Organizational</a:t>
            </a:r>
            <a:r>
              <a:rPr lang="es-MX" sz="900" dirty="0"/>
              <a:t> </a:t>
            </a:r>
            <a:r>
              <a:rPr lang="es-MX" sz="900" dirty="0" err="1"/>
              <a:t>Development</a:t>
            </a:r>
            <a:endParaRPr lang="en-US" sz="900" dirty="0"/>
          </a:p>
        </p:txBody>
      </p:sp>
      <p:sp>
        <p:nvSpPr>
          <p:cNvPr id="29" name="TextBox 25">
            <a:extLst>
              <a:ext uri="{FF2B5EF4-FFF2-40B4-BE49-F238E27FC236}">
                <a16:creationId xmlns:a16="http://schemas.microsoft.com/office/drawing/2014/main" xmlns="" id="{549DD032-D37E-1A4D-AFBD-66575C7CCF62}"/>
              </a:ext>
            </a:extLst>
          </p:cNvPr>
          <p:cNvSpPr txBox="1"/>
          <p:nvPr/>
        </p:nvSpPr>
        <p:spPr>
          <a:xfrm>
            <a:off x="3595913" y="3663332"/>
            <a:ext cx="3024336" cy="230832"/>
          </a:xfrm>
          <a:prstGeom prst="rect">
            <a:avLst/>
          </a:prstGeom>
          <a:noFill/>
        </p:spPr>
        <p:txBody>
          <a:bodyPr wrap="square" rtlCol="0">
            <a:spAutoFit/>
          </a:bodyPr>
          <a:lstStyle/>
          <a:p>
            <a:r>
              <a:rPr lang="es-MX" sz="900" dirty="0"/>
              <a:t>11. IT Management</a:t>
            </a:r>
            <a:endParaRPr lang="en-US" sz="900" dirty="0"/>
          </a:p>
        </p:txBody>
      </p:sp>
    </p:spTree>
    <p:extLst>
      <p:ext uri="{BB962C8B-B14F-4D97-AF65-F5344CB8AC3E}">
        <p14:creationId xmlns:p14="http://schemas.microsoft.com/office/powerpoint/2010/main" val="3371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xmlns="" id="{3BB0721E-9037-D147-866F-8B312565C8A6}"/>
              </a:ext>
            </a:extLst>
          </p:cNvPr>
          <p:cNvPicPr>
            <a:picLocks noChangeAspect="1"/>
          </p:cNvPicPr>
          <p:nvPr/>
        </p:nvPicPr>
        <p:blipFill>
          <a:blip r:embed="rId2"/>
          <a:stretch>
            <a:fillRect/>
          </a:stretch>
        </p:blipFill>
        <p:spPr>
          <a:xfrm>
            <a:off x="-426521" y="0"/>
            <a:ext cx="9144000" cy="5143500"/>
          </a:xfrm>
          <a:prstGeom prst="rect">
            <a:avLst/>
          </a:prstGeom>
        </p:spPr>
      </p:pic>
      <p:grpSp>
        <p:nvGrpSpPr>
          <p:cNvPr id="3" name="Group 3">
            <a:extLst>
              <a:ext uri="{FF2B5EF4-FFF2-40B4-BE49-F238E27FC236}">
                <a16:creationId xmlns:a16="http://schemas.microsoft.com/office/drawing/2014/main" xmlns="" id="{35A90A37-274D-F94D-BB0F-49DB67F44CCF}"/>
              </a:ext>
            </a:extLst>
          </p:cNvPr>
          <p:cNvGrpSpPr/>
          <p:nvPr/>
        </p:nvGrpSpPr>
        <p:grpSpPr>
          <a:xfrm>
            <a:off x="286030" y="303320"/>
            <a:ext cx="6434915" cy="3779900"/>
            <a:chOff x="-2084424" y="-1197275"/>
            <a:chExt cx="9369190" cy="4681646"/>
          </a:xfrm>
        </p:grpSpPr>
        <p:sp>
          <p:nvSpPr>
            <p:cNvPr id="6" name="TextBox 4">
              <a:extLst>
                <a:ext uri="{FF2B5EF4-FFF2-40B4-BE49-F238E27FC236}">
                  <a16:creationId xmlns:a16="http://schemas.microsoft.com/office/drawing/2014/main" xmlns="" id="{21EBF430-3972-364B-AF8E-5759387156D0}"/>
                </a:ext>
              </a:extLst>
            </p:cNvPr>
            <p:cNvSpPr txBox="1"/>
            <p:nvPr/>
          </p:nvSpPr>
          <p:spPr>
            <a:xfrm>
              <a:off x="5343571" y="-1197275"/>
              <a:ext cx="1941195" cy="945601"/>
            </a:xfrm>
            <a:prstGeom prst="rect">
              <a:avLst/>
            </a:prstGeom>
            <a:noFill/>
          </p:spPr>
          <p:txBody>
            <a:bodyPr wrap="square" rtlCol="0">
              <a:noAutofit/>
            </a:bodyPr>
            <a:lstStyle/>
            <a:p>
              <a:pPr algn="ctr">
                <a:lnSpc>
                  <a:spcPct val="90000"/>
                </a:lnSpc>
                <a:spcAft>
                  <a:spcPts val="330"/>
                </a:spcAft>
              </a:pPr>
              <a:r>
                <a:rPr lang="es-MX" sz="900" b="1" i="1" dirty="0">
                  <a:solidFill>
                    <a:schemeClr val="tx2"/>
                  </a:solidFill>
                  <a:ea typeface="MS Mincho"/>
                  <a:cs typeface="Times New Roman" panose="02020603050405020304" pitchFamily="18" charset="0"/>
                </a:rPr>
                <a:t>Architecture 3.0</a:t>
              </a:r>
              <a:endParaRPr lang="es-MX" sz="900" dirty="0">
                <a:solidFill>
                  <a:schemeClr val="tx2"/>
                </a:solidFill>
                <a:ea typeface="MS Mincho"/>
              </a:endParaRPr>
            </a:p>
            <a:p>
              <a:pPr algn="ctr">
                <a:lnSpc>
                  <a:spcPct val="90000"/>
                </a:lnSpc>
                <a:spcAft>
                  <a:spcPts val="330"/>
                </a:spcAft>
              </a:pPr>
              <a:r>
                <a:rPr lang="es-MX" sz="900" dirty="0">
                  <a:solidFill>
                    <a:schemeClr val="tx2"/>
                  </a:solidFill>
                  <a:ea typeface="MS Mincho"/>
                  <a:cs typeface="Times New Roman" panose="02020603050405020304" pitchFamily="18" charset="0"/>
                </a:rPr>
                <a:t>Latest architecture versión in PROCESAR</a:t>
              </a:r>
              <a:endParaRPr lang="es-MX" sz="900" dirty="0">
                <a:solidFill>
                  <a:schemeClr val="tx2"/>
                </a:solidFill>
                <a:ea typeface="MS Mincho"/>
              </a:endParaRPr>
            </a:p>
          </p:txBody>
        </p:sp>
        <p:sp>
          <p:nvSpPr>
            <p:cNvPr id="7" name="TextBox 5">
              <a:extLst>
                <a:ext uri="{FF2B5EF4-FFF2-40B4-BE49-F238E27FC236}">
                  <a16:creationId xmlns:a16="http://schemas.microsoft.com/office/drawing/2014/main" xmlns="" id="{4106C79B-854B-9E47-A19B-0826D7BF1F5E}"/>
                </a:ext>
              </a:extLst>
            </p:cNvPr>
            <p:cNvSpPr txBox="1"/>
            <p:nvPr/>
          </p:nvSpPr>
          <p:spPr>
            <a:xfrm>
              <a:off x="3839904" y="146324"/>
              <a:ext cx="1930400" cy="1063698"/>
            </a:xfrm>
            <a:prstGeom prst="rect">
              <a:avLst/>
            </a:prstGeom>
            <a:noFill/>
          </p:spPr>
          <p:txBody>
            <a:bodyPr wrap="square" rtlCol="0">
              <a:noAutofit/>
            </a:bodyPr>
            <a:lstStyle/>
            <a:p>
              <a:pPr algn="ctr">
                <a:lnSpc>
                  <a:spcPct val="90000"/>
                </a:lnSpc>
                <a:spcAft>
                  <a:spcPts val="330"/>
                </a:spcAft>
              </a:pPr>
              <a:r>
                <a:rPr lang="es-MX" sz="900" b="1" i="1" dirty="0" err="1">
                  <a:solidFill>
                    <a:schemeClr val="tx2"/>
                  </a:solidFill>
                  <a:ea typeface="MS Mincho"/>
                  <a:cs typeface="Times New Roman" panose="02020603050405020304" pitchFamily="18" charset="0"/>
                </a:rPr>
                <a:t>Architecture</a:t>
              </a:r>
              <a:r>
                <a:rPr lang="es-MX" sz="900" b="1" i="1" dirty="0">
                  <a:solidFill>
                    <a:schemeClr val="tx2"/>
                  </a:solidFill>
                  <a:ea typeface="MS Mincho"/>
                  <a:cs typeface="Times New Roman" panose="02020603050405020304" pitchFamily="18" charset="0"/>
                </a:rPr>
                <a:t> 2.0</a:t>
              </a:r>
              <a:endParaRPr lang="es-MX" sz="900" dirty="0">
                <a:solidFill>
                  <a:schemeClr val="tx2"/>
                </a:solidFill>
                <a:ea typeface="MS Mincho"/>
              </a:endParaRPr>
            </a:p>
            <a:p>
              <a:pPr algn="ctr">
                <a:lnSpc>
                  <a:spcPct val="90000"/>
                </a:lnSpc>
                <a:spcAft>
                  <a:spcPts val="330"/>
                </a:spcAft>
              </a:pPr>
              <a:r>
                <a:rPr lang="es-MX" sz="900" dirty="0">
                  <a:solidFill>
                    <a:schemeClr val="tx2"/>
                  </a:solidFill>
                  <a:ea typeface="MS Mincho"/>
                  <a:cs typeface="Times New Roman" panose="02020603050405020304" pitchFamily="18" charset="0"/>
                </a:rPr>
                <a:t>Empowerment of neutral services</a:t>
              </a:r>
            </a:p>
            <a:p>
              <a:pPr algn="just">
                <a:lnSpc>
                  <a:spcPct val="90000"/>
                </a:lnSpc>
                <a:spcAft>
                  <a:spcPts val="330"/>
                </a:spcAft>
              </a:pPr>
              <a:endParaRPr lang="es-MX" sz="900" dirty="0">
                <a:solidFill>
                  <a:schemeClr val="tx2"/>
                </a:solidFill>
                <a:ea typeface="MS Mincho"/>
              </a:endParaRPr>
            </a:p>
          </p:txBody>
        </p:sp>
        <p:sp>
          <p:nvSpPr>
            <p:cNvPr id="8" name="TextBox 6">
              <a:extLst>
                <a:ext uri="{FF2B5EF4-FFF2-40B4-BE49-F238E27FC236}">
                  <a16:creationId xmlns:a16="http://schemas.microsoft.com/office/drawing/2014/main" xmlns="" id="{AC2DD62C-C59C-A84B-948A-9F84167EA080}"/>
                </a:ext>
              </a:extLst>
            </p:cNvPr>
            <p:cNvSpPr txBox="1"/>
            <p:nvPr/>
          </p:nvSpPr>
          <p:spPr>
            <a:xfrm>
              <a:off x="-2084424" y="2315792"/>
              <a:ext cx="1617981" cy="1168579"/>
            </a:xfrm>
            <a:prstGeom prst="rect">
              <a:avLst/>
            </a:prstGeom>
            <a:noFill/>
          </p:spPr>
          <p:txBody>
            <a:bodyPr wrap="square" rtlCol="0">
              <a:noAutofit/>
            </a:bodyPr>
            <a:lstStyle/>
            <a:p>
              <a:pPr algn="ctr">
                <a:lnSpc>
                  <a:spcPct val="90000"/>
                </a:lnSpc>
                <a:spcAft>
                  <a:spcPts val="330"/>
                </a:spcAft>
              </a:pPr>
              <a:r>
                <a:rPr lang="es-MX" sz="900" b="1" dirty="0" err="1">
                  <a:solidFill>
                    <a:schemeClr val="tx2"/>
                  </a:solidFill>
                  <a:ea typeface="MS Mincho"/>
                  <a:cs typeface="Times New Roman" panose="02020603050405020304" pitchFamily="18" charset="0"/>
                </a:rPr>
                <a:t>Monolithic</a:t>
              </a:r>
              <a:r>
                <a:rPr lang="es-MX" sz="900" b="1" dirty="0">
                  <a:solidFill>
                    <a:schemeClr val="tx2"/>
                  </a:solidFill>
                  <a:ea typeface="MS Mincho"/>
                  <a:cs typeface="Times New Roman" panose="02020603050405020304" pitchFamily="18" charset="0"/>
                </a:rPr>
                <a:t> </a:t>
              </a:r>
              <a:r>
                <a:rPr lang="es-MX" sz="900" b="1" dirty="0" err="1">
                  <a:solidFill>
                    <a:schemeClr val="tx2"/>
                  </a:solidFill>
                  <a:ea typeface="MS Mincho"/>
                  <a:cs typeface="Times New Roman" panose="02020603050405020304" pitchFamily="18" charset="0"/>
                </a:rPr>
                <a:t>Architecture</a:t>
              </a:r>
              <a:endParaRPr lang="es-MX" sz="900" dirty="0">
                <a:solidFill>
                  <a:schemeClr val="tx2"/>
                </a:solidFill>
                <a:ea typeface="MS Mincho"/>
              </a:endParaRPr>
            </a:p>
            <a:p>
              <a:pPr algn="ctr">
                <a:lnSpc>
                  <a:spcPct val="90000"/>
                </a:lnSpc>
                <a:spcAft>
                  <a:spcPts val="330"/>
                </a:spcAft>
              </a:pPr>
              <a:r>
                <a:rPr lang="es-MX" sz="900" dirty="0">
                  <a:solidFill>
                    <a:schemeClr val="tx2"/>
                  </a:solidFill>
                  <a:ea typeface="MS Mincho"/>
                  <a:cs typeface="Times New Roman" panose="02020603050405020304" pitchFamily="18" charset="0"/>
                </a:rPr>
                <a:t>Batch Operation</a:t>
              </a:r>
              <a:endParaRPr lang="es-MX" sz="900" dirty="0">
                <a:solidFill>
                  <a:schemeClr val="tx2"/>
                </a:solidFill>
                <a:ea typeface="MS Mincho"/>
              </a:endParaRPr>
            </a:p>
          </p:txBody>
        </p:sp>
        <p:sp>
          <p:nvSpPr>
            <p:cNvPr id="9" name="TextBox 7">
              <a:extLst>
                <a:ext uri="{FF2B5EF4-FFF2-40B4-BE49-F238E27FC236}">
                  <a16:creationId xmlns:a16="http://schemas.microsoft.com/office/drawing/2014/main" xmlns="" id="{65977010-3092-BC4A-8749-F3D5757126E4}"/>
                </a:ext>
              </a:extLst>
            </p:cNvPr>
            <p:cNvSpPr txBox="1"/>
            <p:nvPr/>
          </p:nvSpPr>
          <p:spPr>
            <a:xfrm>
              <a:off x="-52685" y="1186090"/>
              <a:ext cx="1720257" cy="1570258"/>
            </a:xfrm>
            <a:prstGeom prst="rect">
              <a:avLst/>
            </a:prstGeom>
            <a:noFill/>
          </p:spPr>
          <p:txBody>
            <a:bodyPr wrap="square" rtlCol="0">
              <a:noAutofit/>
            </a:bodyPr>
            <a:lstStyle/>
            <a:p>
              <a:pPr algn="ctr">
                <a:lnSpc>
                  <a:spcPct val="90000"/>
                </a:lnSpc>
                <a:spcAft>
                  <a:spcPts val="330"/>
                </a:spcAft>
              </a:pPr>
              <a:r>
                <a:rPr lang="es-MX" sz="900" b="1" dirty="0" err="1">
                  <a:solidFill>
                    <a:schemeClr val="tx2"/>
                  </a:solidFill>
                  <a:ea typeface="MS Mincho"/>
                  <a:cs typeface="Times New Roman" panose="02020603050405020304" pitchFamily="18" charset="0"/>
                </a:rPr>
                <a:t>First</a:t>
              </a:r>
              <a:r>
                <a:rPr lang="es-MX" sz="900" b="1" dirty="0">
                  <a:solidFill>
                    <a:schemeClr val="tx2"/>
                  </a:solidFill>
                  <a:ea typeface="MS Mincho"/>
                  <a:cs typeface="Times New Roman" panose="02020603050405020304" pitchFamily="18" charset="0"/>
                </a:rPr>
                <a:t> </a:t>
              </a:r>
              <a:r>
                <a:rPr lang="es-MX" sz="900" b="1" dirty="0" err="1">
                  <a:solidFill>
                    <a:schemeClr val="tx2"/>
                  </a:solidFill>
                  <a:ea typeface="MS Mincho"/>
                  <a:cs typeface="Times New Roman" panose="02020603050405020304" pitchFamily="18" charset="0"/>
                </a:rPr>
                <a:t>detaching</a:t>
              </a:r>
              <a:r>
                <a:rPr lang="es-MX" sz="900" b="1" dirty="0">
                  <a:solidFill>
                    <a:schemeClr val="tx2"/>
                  </a:solidFill>
                  <a:ea typeface="MS Mincho"/>
                  <a:cs typeface="Times New Roman" panose="02020603050405020304" pitchFamily="18" charset="0"/>
                </a:rPr>
                <a:t> </a:t>
              </a:r>
              <a:r>
                <a:rPr lang="es-MX" sz="900" b="1" dirty="0" err="1">
                  <a:solidFill>
                    <a:schemeClr val="tx2"/>
                  </a:solidFill>
                  <a:ea typeface="MS Mincho"/>
                  <a:cs typeface="Times New Roman" panose="02020603050405020304" pitchFamily="18" charset="0"/>
                </a:rPr>
                <a:t>level</a:t>
              </a:r>
              <a:endParaRPr lang="es-MX" sz="900" dirty="0">
                <a:solidFill>
                  <a:schemeClr val="tx2"/>
                </a:solidFill>
                <a:ea typeface="MS Mincho"/>
              </a:endParaRPr>
            </a:p>
            <a:p>
              <a:pPr algn="ctr">
                <a:lnSpc>
                  <a:spcPct val="90000"/>
                </a:lnSpc>
                <a:spcAft>
                  <a:spcPts val="330"/>
                </a:spcAft>
              </a:pPr>
              <a:r>
                <a:rPr lang="es-MX" sz="900" dirty="0">
                  <a:solidFill>
                    <a:schemeClr val="tx2"/>
                  </a:solidFill>
                  <a:ea typeface="MS Mincho"/>
                  <a:cs typeface="Times New Roman" panose="02020603050405020304" pitchFamily="18" charset="0"/>
                </a:rPr>
                <a:t>First architectural change</a:t>
              </a:r>
              <a:endParaRPr lang="es-MX" sz="900" dirty="0">
                <a:solidFill>
                  <a:schemeClr val="tx2"/>
                </a:solidFill>
                <a:ea typeface="MS Mincho"/>
              </a:endParaRPr>
            </a:p>
          </p:txBody>
        </p:sp>
        <p:sp>
          <p:nvSpPr>
            <p:cNvPr id="10" name="TextBox 8">
              <a:extLst>
                <a:ext uri="{FF2B5EF4-FFF2-40B4-BE49-F238E27FC236}">
                  <a16:creationId xmlns:a16="http://schemas.microsoft.com/office/drawing/2014/main" xmlns="" id="{2949EFBD-1D11-0441-9D65-E5648B42D31A}"/>
                </a:ext>
              </a:extLst>
            </p:cNvPr>
            <p:cNvSpPr txBox="1"/>
            <p:nvPr/>
          </p:nvSpPr>
          <p:spPr>
            <a:xfrm>
              <a:off x="1943346" y="463561"/>
              <a:ext cx="1765300" cy="1173898"/>
            </a:xfrm>
            <a:prstGeom prst="rect">
              <a:avLst/>
            </a:prstGeom>
            <a:noFill/>
          </p:spPr>
          <p:txBody>
            <a:bodyPr wrap="square" rtlCol="0">
              <a:noAutofit/>
            </a:bodyPr>
            <a:lstStyle/>
            <a:p>
              <a:pPr algn="ctr">
                <a:lnSpc>
                  <a:spcPct val="90000"/>
                </a:lnSpc>
                <a:spcAft>
                  <a:spcPts val="330"/>
                </a:spcAft>
              </a:pPr>
              <a:r>
                <a:rPr lang="es-MX" sz="900" b="1" i="1" dirty="0" err="1">
                  <a:solidFill>
                    <a:schemeClr val="tx2"/>
                  </a:solidFill>
                  <a:ea typeface="MS Mincho"/>
                  <a:cs typeface="Times New Roman" panose="02020603050405020304" pitchFamily="18" charset="0"/>
                </a:rPr>
                <a:t>Architectura</a:t>
              </a:r>
              <a:r>
                <a:rPr lang="es-MX" sz="900" b="1" i="1" dirty="0">
                  <a:solidFill>
                    <a:schemeClr val="tx2"/>
                  </a:solidFill>
                  <a:ea typeface="MS Mincho"/>
                  <a:cs typeface="Times New Roman" panose="02020603050405020304" pitchFamily="18" charset="0"/>
                </a:rPr>
                <a:t> 1.0</a:t>
              </a:r>
            </a:p>
            <a:p>
              <a:pPr algn="ctr">
                <a:lnSpc>
                  <a:spcPct val="90000"/>
                </a:lnSpc>
                <a:spcAft>
                  <a:spcPts val="330"/>
                </a:spcAft>
              </a:pPr>
              <a:r>
                <a:rPr lang="es-MX" sz="900" b="1" i="1" dirty="0" err="1">
                  <a:solidFill>
                    <a:schemeClr val="tx2"/>
                  </a:solidFill>
                  <a:ea typeface="MS Mincho"/>
                  <a:cs typeface="Times New Roman" panose="02020603050405020304" pitchFamily="18" charset="0"/>
                </a:rPr>
                <a:t>Legacy</a:t>
              </a:r>
              <a:endParaRPr lang="es-MX" sz="900" dirty="0">
                <a:solidFill>
                  <a:schemeClr val="tx2"/>
                </a:solidFill>
                <a:ea typeface="MS Mincho"/>
              </a:endParaRPr>
            </a:p>
            <a:p>
              <a:pPr algn="ctr">
                <a:lnSpc>
                  <a:spcPct val="90000"/>
                </a:lnSpc>
                <a:spcAft>
                  <a:spcPts val="330"/>
                </a:spcAft>
              </a:pPr>
              <a:r>
                <a:rPr lang="es-MX" sz="900" dirty="0">
                  <a:solidFill>
                    <a:schemeClr val="tx2"/>
                  </a:solidFill>
                  <a:ea typeface="MS Mincho"/>
                  <a:cs typeface="Times New Roman" panose="02020603050405020304" pitchFamily="18" charset="0"/>
                </a:rPr>
                <a:t>Migration from DB2 to Oracle begins</a:t>
              </a:r>
              <a:endParaRPr lang="es-MX" sz="900" dirty="0">
                <a:solidFill>
                  <a:schemeClr val="tx2"/>
                </a:solidFill>
                <a:ea typeface="MS Mincho"/>
              </a:endParaRPr>
            </a:p>
          </p:txBody>
        </p:sp>
      </p:grpSp>
      <p:sp>
        <p:nvSpPr>
          <p:cNvPr id="11" name="TextBox 10">
            <a:extLst>
              <a:ext uri="{FF2B5EF4-FFF2-40B4-BE49-F238E27FC236}">
                <a16:creationId xmlns:a16="http://schemas.microsoft.com/office/drawing/2014/main" xmlns="" id="{E1F6048A-8130-1944-96C0-9CA18E84E15F}"/>
              </a:ext>
            </a:extLst>
          </p:cNvPr>
          <p:cNvSpPr txBox="1"/>
          <p:nvPr/>
        </p:nvSpPr>
        <p:spPr>
          <a:xfrm>
            <a:off x="3729421" y="3808868"/>
            <a:ext cx="8460432" cy="1246495"/>
          </a:xfrm>
          <a:prstGeom prst="rect">
            <a:avLst/>
          </a:prstGeom>
          <a:noFill/>
        </p:spPr>
        <p:txBody>
          <a:bodyPr wrap="square" rtlCol="0">
            <a:spAutoFit/>
          </a:bodyPr>
          <a:lstStyle/>
          <a:p>
            <a:pPr algn="just"/>
            <a:r>
              <a:rPr lang="es-MX" sz="1100" dirty="0" err="1">
                <a:solidFill>
                  <a:schemeClr val="tx2"/>
                </a:solidFill>
              </a:rPr>
              <a:t>Our</a:t>
            </a:r>
            <a:r>
              <a:rPr lang="es-MX" sz="1100" dirty="0">
                <a:solidFill>
                  <a:schemeClr val="tx2"/>
                </a:solidFill>
              </a:rPr>
              <a:t> </a:t>
            </a:r>
            <a:r>
              <a:rPr lang="es-MX" sz="1100" dirty="0" err="1">
                <a:solidFill>
                  <a:schemeClr val="tx2"/>
                </a:solidFill>
              </a:rPr>
              <a:t>Technological</a:t>
            </a:r>
            <a:r>
              <a:rPr lang="es-MX" sz="1100" dirty="0">
                <a:solidFill>
                  <a:schemeClr val="tx2"/>
                </a:solidFill>
              </a:rPr>
              <a:t> </a:t>
            </a:r>
            <a:r>
              <a:rPr lang="es-MX" sz="1100" dirty="0" err="1">
                <a:solidFill>
                  <a:schemeClr val="tx2"/>
                </a:solidFill>
              </a:rPr>
              <a:t>Platform</a:t>
            </a:r>
            <a:r>
              <a:rPr lang="es-MX" sz="1100" dirty="0">
                <a:solidFill>
                  <a:schemeClr val="tx2"/>
                </a:solidFill>
              </a:rPr>
              <a:t>  has </a:t>
            </a:r>
            <a:r>
              <a:rPr lang="es-MX" sz="1100" dirty="0" err="1">
                <a:solidFill>
                  <a:schemeClr val="tx2"/>
                </a:solidFill>
              </a:rPr>
              <a:t>been</a:t>
            </a:r>
            <a:r>
              <a:rPr lang="es-MX" sz="1100" dirty="0">
                <a:solidFill>
                  <a:schemeClr val="tx2"/>
                </a:solidFill>
              </a:rPr>
              <a:t> </a:t>
            </a:r>
            <a:r>
              <a:rPr lang="es-MX" sz="1100" dirty="0" err="1">
                <a:solidFill>
                  <a:schemeClr val="tx2"/>
                </a:solidFill>
              </a:rPr>
              <a:t>transformed</a:t>
            </a:r>
            <a:r>
              <a:rPr lang="es-MX" sz="1100" dirty="0">
                <a:solidFill>
                  <a:schemeClr val="tx2"/>
                </a:solidFill>
              </a:rPr>
              <a:t> to </a:t>
            </a:r>
            <a:r>
              <a:rPr lang="es-MX" sz="1100" dirty="0" err="1">
                <a:solidFill>
                  <a:schemeClr val="tx2"/>
                </a:solidFill>
              </a:rPr>
              <a:t>increase</a:t>
            </a:r>
            <a:r>
              <a:rPr lang="es-MX" sz="1100" dirty="0">
                <a:solidFill>
                  <a:schemeClr val="tx2"/>
                </a:solidFill>
              </a:rPr>
              <a:t> </a:t>
            </a:r>
            <a:r>
              <a:rPr lang="es-MX" sz="1100" dirty="0" err="1">
                <a:solidFill>
                  <a:schemeClr val="tx2"/>
                </a:solidFill>
              </a:rPr>
              <a:t>operational</a:t>
            </a:r>
            <a:r>
              <a:rPr lang="es-MX" sz="1100" dirty="0">
                <a:solidFill>
                  <a:schemeClr val="tx2"/>
                </a:solidFill>
              </a:rPr>
              <a:t> </a:t>
            </a:r>
            <a:r>
              <a:rPr lang="es-MX" sz="1100" dirty="0" err="1">
                <a:solidFill>
                  <a:schemeClr val="tx2"/>
                </a:solidFill>
              </a:rPr>
              <a:t>capability</a:t>
            </a:r>
            <a:r>
              <a:rPr lang="es-MX" sz="1100" dirty="0">
                <a:solidFill>
                  <a:schemeClr val="tx2"/>
                </a:solidFill>
              </a:rPr>
              <a:t>:</a:t>
            </a:r>
          </a:p>
          <a:p>
            <a:pPr algn="just"/>
            <a:r>
              <a:rPr lang="es-MX" sz="1100" b="1" dirty="0" err="1">
                <a:solidFill>
                  <a:schemeClr val="tx2"/>
                </a:solidFill>
              </a:rPr>
              <a:t>Scalability</a:t>
            </a:r>
            <a:r>
              <a:rPr lang="es-MX" sz="1100" b="1" dirty="0">
                <a:solidFill>
                  <a:schemeClr val="tx2"/>
                </a:solidFill>
              </a:rPr>
              <a:t>:</a:t>
            </a:r>
            <a:r>
              <a:rPr lang="es-MX" sz="1100" dirty="0">
                <a:solidFill>
                  <a:schemeClr val="tx2"/>
                </a:solidFill>
              </a:rPr>
              <a:t> </a:t>
            </a:r>
            <a:r>
              <a:rPr lang="es-MX" sz="1100" dirty="0" err="1">
                <a:solidFill>
                  <a:schemeClr val="tx2"/>
                </a:solidFill>
              </a:rPr>
              <a:t>ensures</a:t>
            </a:r>
            <a:r>
              <a:rPr lang="es-MX" sz="1100" dirty="0">
                <a:solidFill>
                  <a:schemeClr val="tx2"/>
                </a:solidFill>
              </a:rPr>
              <a:t> horizontal and vertical </a:t>
            </a:r>
            <a:r>
              <a:rPr lang="es-MX" sz="1100" dirty="0" err="1">
                <a:solidFill>
                  <a:schemeClr val="tx2"/>
                </a:solidFill>
              </a:rPr>
              <a:t>growth</a:t>
            </a:r>
            <a:r>
              <a:rPr lang="es-MX" sz="1100" dirty="0">
                <a:solidFill>
                  <a:schemeClr val="tx2"/>
                </a:solidFill>
              </a:rPr>
              <a:t> </a:t>
            </a:r>
            <a:r>
              <a:rPr lang="es-MX" sz="1100" dirty="0" err="1">
                <a:solidFill>
                  <a:schemeClr val="tx2"/>
                </a:solidFill>
              </a:rPr>
              <a:t>without</a:t>
            </a:r>
            <a:r>
              <a:rPr lang="es-MX" sz="1100" dirty="0">
                <a:solidFill>
                  <a:schemeClr val="tx2"/>
                </a:solidFill>
              </a:rPr>
              <a:t> SW </a:t>
            </a:r>
            <a:r>
              <a:rPr lang="es-MX" sz="1100" dirty="0" err="1">
                <a:solidFill>
                  <a:schemeClr val="tx2"/>
                </a:solidFill>
              </a:rPr>
              <a:t>dependencies</a:t>
            </a:r>
            <a:endParaRPr lang="es-MX" sz="1100" dirty="0">
              <a:solidFill>
                <a:schemeClr val="tx2"/>
              </a:solidFill>
            </a:endParaRPr>
          </a:p>
          <a:p>
            <a:pPr algn="just"/>
            <a:r>
              <a:rPr lang="es-MX" sz="1100" b="1" dirty="0" err="1">
                <a:solidFill>
                  <a:schemeClr val="tx2"/>
                </a:solidFill>
              </a:rPr>
              <a:t>Portability</a:t>
            </a:r>
            <a:r>
              <a:rPr lang="es-MX" sz="1100" dirty="0">
                <a:solidFill>
                  <a:schemeClr val="tx2"/>
                </a:solidFill>
              </a:rPr>
              <a:t>: </a:t>
            </a:r>
            <a:r>
              <a:rPr lang="es-MX" sz="1100" dirty="0" err="1">
                <a:solidFill>
                  <a:schemeClr val="tx2"/>
                </a:solidFill>
              </a:rPr>
              <a:t>the</a:t>
            </a:r>
            <a:r>
              <a:rPr lang="es-MX" sz="1100" dirty="0">
                <a:solidFill>
                  <a:schemeClr val="tx2"/>
                </a:solidFill>
              </a:rPr>
              <a:t> SW </a:t>
            </a:r>
            <a:r>
              <a:rPr lang="es-MX" sz="1100" dirty="0" err="1">
                <a:solidFill>
                  <a:schemeClr val="tx2"/>
                </a:solidFill>
              </a:rPr>
              <a:t>is</a:t>
            </a:r>
            <a:r>
              <a:rPr lang="es-MX" sz="1100" dirty="0">
                <a:solidFill>
                  <a:schemeClr val="tx2"/>
                </a:solidFill>
              </a:rPr>
              <a:t> </a:t>
            </a:r>
            <a:r>
              <a:rPr lang="es-MX" sz="1100" dirty="0" err="1">
                <a:solidFill>
                  <a:schemeClr val="tx2"/>
                </a:solidFill>
              </a:rPr>
              <a:t>agnostic</a:t>
            </a:r>
            <a:r>
              <a:rPr lang="es-MX" sz="1100" dirty="0">
                <a:solidFill>
                  <a:schemeClr val="tx2"/>
                </a:solidFill>
              </a:rPr>
              <a:t> to </a:t>
            </a:r>
            <a:r>
              <a:rPr lang="es-MX" sz="1100" dirty="0" err="1">
                <a:solidFill>
                  <a:schemeClr val="tx2"/>
                </a:solidFill>
              </a:rPr>
              <a:t>the</a:t>
            </a:r>
            <a:r>
              <a:rPr lang="es-MX" sz="1100" dirty="0">
                <a:solidFill>
                  <a:schemeClr val="tx2"/>
                </a:solidFill>
              </a:rPr>
              <a:t> HW. </a:t>
            </a:r>
            <a:r>
              <a:rPr lang="es-MX" sz="1100" dirty="0" err="1">
                <a:solidFill>
                  <a:schemeClr val="tx2"/>
                </a:solidFill>
              </a:rPr>
              <a:t>It</a:t>
            </a:r>
            <a:r>
              <a:rPr lang="es-MX" sz="1100" dirty="0">
                <a:solidFill>
                  <a:schemeClr val="tx2"/>
                </a:solidFill>
              </a:rPr>
              <a:t> can be </a:t>
            </a:r>
            <a:r>
              <a:rPr lang="es-MX" sz="1100" dirty="0" err="1">
                <a:solidFill>
                  <a:schemeClr val="tx2"/>
                </a:solidFill>
              </a:rPr>
              <a:t>installed</a:t>
            </a:r>
            <a:r>
              <a:rPr lang="es-MX" sz="1100" dirty="0">
                <a:solidFill>
                  <a:schemeClr val="tx2"/>
                </a:solidFill>
              </a:rPr>
              <a:t> in neutral HW.</a:t>
            </a:r>
          </a:p>
          <a:p>
            <a:pPr algn="just"/>
            <a:r>
              <a:rPr lang="es-MX" sz="1100" b="1" dirty="0">
                <a:solidFill>
                  <a:schemeClr val="tx2"/>
                </a:solidFill>
              </a:rPr>
              <a:t>High </a:t>
            </a:r>
            <a:r>
              <a:rPr lang="es-MX" sz="1100" b="1" dirty="0" err="1">
                <a:solidFill>
                  <a:schemeClr val="tx2"/>
                </a:solidFill>
              </a:rPr>
              <a:t>Availability</a:t>
            </a:r>
            <a:r>
              <a:rPr lang="es-MX" sz="1100" dirty="0">
                <a:solidFill>
                  <a:schemeClr val="tx2"/>
                </a:solidFill>
              </a:rPr>
              <a:t>: </a:t>
            </a:r>
            <a:r>
              <a:rPr lang="es-MX" sz="1100" dirty="0" err="1">
                <a:solidFill>
                  <a:schemeClr val="tx2"/>
                </a:solidFill>
              </a:rPr>
              <a:t>It</a:t>
            </a:r>
            <a:r>
              <a:rPr lang="es-MX" sz="1100" dirty="0">
                <a:solidFill>
                  <a:schemeClr val="tx2"/>
                </a:solidFill>
              </a:rPr>
              <a:t> has a </a:t>
            </a:r>
            <a:r>
              <a:rPr lang="es-MX" sz="1100" dirty="0" err="1">
                <a:solidFill>
                  <a:schemeClr val="tx2"/>
                </a:solidFill>
              </a:rPr>
              <a:t>clustered</a:t>
            </a:r>
            <a:r>
              <a:rPr lang="es-MX" sz="1100" dirty="0">
                <a:solidFill>
                  <a:schemeClr val="tx2"/>
                </a:solidFill>
              </a:rPr>
              <a:t> </a:t>
            </a:r>
            <a:r>
              <a:rPr lang="es-MX" sz="1100" dirty="0" err="1">
                <a:solidFill>
                  <a:schemeClr val="tx2"/>
                </a:solidFill>
              </a:rPr>
              <a:t>configuration</a:t>
            </a:r>
            <a:r>
              <a:rPr lang="es-MX" sz="1100" dirty="0">
                <a:solidFill>
                  <a:schemeClr val="tx2"/>
                </a:solidFill>
              </a:rPr>
              <a:t>, </a:t>
            </a:r>
            <a:r>
              <a:rPr lang="es-MX" sz="1100" dirty="0" err="1">
                <a:solidFill>
                  <a:schemeClr val="tx2"/>
                </a:solidFill>
              </a:rPr>
              <a:t>allowing</a:t>
            </a:r>
            <a:r>
              <a:rPr lang="es-MX" sz="1100" dirty="0">
                <a:solidFill>
                  <a:schemeClr val="tx2"/>
                </a:solidFill>
              </a:rPr>
              <a:t> </a:t>
            </a:r>
            <a:r>
              <a:rPr lang="es-MX" sz="1100" dirty="0" err="1">
                <a:solidFill>
                  <a:schemeClr val="tx2"/>
                </a:solidFill>
              </a:rPr>
              <a:t>greater</a:t>
            </a:r>
            <a:r>
              <a:rPr lang="es-MX" sz="1100" dirty="0">
                <a:solidFill>
                  <a:schemeClr val="tx2"/>
                </a:solidFill>
              </a:rPr>
              <a:t> </a:t>
            </a:r>
            <a:r>
              <a:rPr lang="es-MX" sz="1100" dirty="0" err="1">
                <a:solidFill>
                  <a:schemeClr val="tx2"/>
                </a:solidFill>
              </a:rPr>
              <a:t>availability</a:t>
            </a:r>
            <a:r>
              <a:rPr lang="es-MX" sz="1100" dirty="0">
                <a:solidFill>
                  <a:schemeClr val="tx2"/>
                </a:solidFill>
              </a:rPr>
              <a:t>.</a:t>
            </a:r>
          </a:p>
          <a:p>
            <a:pPr algn="just"/>
            <a:r>
              <a:rPr lang="es-MX" sz="1100" b="1" dirty="0" err="1">
                <a:solidFill>
                  <a:schemeClr val="tx2"/>
                </a:solidFill>
              </a:rPr>
              <a:t>Fault</a:t>
            </a:r>
            <a:r>
              <a:rPr lang="es-MX" sz="1100" b="1" dirty="0">
                <a:solidFill>
                  <a:schemeClr val="tx2"/>
                </a:solidFill>
              </a:rPr>
              <a:t> </a:t>
            </a:r>
            <a:r>
              <a:rPr lang="es-MX" sz="1100" b="1" dirty="0" err="1">
                <a:solidFill>
                  <a:schemeClr val="tx2"/>
                </a:solidFill>
              </a:rPr>
              <a:t>Tolerance</a:t>
            </a:r>
            <a:r>
              <a:rPr lang="es-MX" sz="1100" dirty="0">
                <a:solidFill>
                  <a:schemeClr val="tx2"/>
                </a:solidFill>
              </a:rPr>
              <a:t>: </a:t>
            </a:r>
            <a:r>
              <a:rPr lang="es-MX" sz="1100" dirty="0" err="1">
                <a:solidFill>
                  <a:schemeClr val="tx2"/>
                </a:solidFill>
              </a:rPr>
              <a:t>Exception</a:t>
            </a:r>
            <a:r>
              <a:rPr lang="es-MX" sz="1100" dirty="0">
                <a:solidFill>
                  <a:schemeClr val="tx2"/>
                </a:solidFill>
              </a:rPr>
              <a:t> </a:t>
            </a:r>
            <a:r>
              <a:rPr lang="es-MX" sz="1100" dirty="0" err="1">
                <a:solidFill>
                  <a:schemeClr val="tx2"/>
                </a:solidFill>
              </a:rPr>
              <a:t>handling</a:t>
            </a:r>
            <a:r>
              <a:rPr lang="es-MX" sz="1100" dirty="0">
                <a:solidFill>
                  <a:schemeClr val="tx2"/>
                </a:solidFill>
              </a:rPr>
              <a:t> </a:t>
            </a:r>
            <a:r>
              <a:rPr lang="es-MX" sz="1100" dirty="0" err="1">
                <a:solidFill>
                  <a:schemeClr val="tx2"/>
                </a:solidFill>
              </a:rPr>
              <a:t>allowing</a:t>
            </a:r>
            <a:r>
              <a:rPr lang="es-MX" sz="1100" dirty="0">
                <a:solidFill>
                  <a:schemeClr val="tx2"/>
                </a:solidFill>
              </a:rPr>
              <a:t> </a:t>
            </a:r>
            <a:r>
              <a:rPr lang="es-MX" sz="1100" dirty="0" err="1">
                <a:solidFill>
                  <a:schemeClr val="tx2"/>
                </a:solidFill>
              </a:rPr>
              <a:t>transactions</a:t>
            </a:r>
            <a:r>
              <a:rPr lang="es-MX" sz="1100" dirty="0">
                <a:solidFill>
                  <a:schemeClr val="tx2"/>
                </a:solidFill>
              </a:rPr>
              <a:t> </a:t>
            </a:r>
            <a:r>
              <a:rPr lang="es-MX" sz="1100" dirty="0" err="1">
                <a:solidFill>
                  <a:schemeClr val="tx2"/>
                </a:solidFill>
              </a:rPr>
              <a:t>reincorporation</a:t>
            </a:r>
            <a:r>
              <a:rPr lang="es-MX" sz="1100" dirty="0">
                <a:solidFill>
                  <a:schemeClr val="tx2"/>
                </a:solidFill>
              </a:rPr>
              <a:t> and </a:t>
            </a:r>
            <a:r>
              <a:rPr lang="es-MX" sz="1100" dirty="0" err="1">
                <a:solidFill>
                  <a:schemeClr val="tx2"/>
                </a:solidFill>
              </a:rPr>
              <a:t>traceability</a:t>
            </a:r>
            <a:endParaRPr lang="es-MX" sz="1100" dirty="0">
              <a:solidFill>
                <a:schemeClr val="tx2"/>
              </a:solidFill>
            </a:endParaRPr>
          </a:p>
          <a:p>
            <a:pPr algn="just"/>
            <a:r>
              <a:rPr lang="es-MX" sz="1100" b="1" dirty="0" err="1">
                <a:solidFill>
                  <a:schemeClr val="tx2"/>
                </a:solidFill>
              </a:rPr>
              <a:t>Interoperability</a:t>
            </a:r>
            <a:r>
              <a:rPr lang="es-MX" sz="1100" dirty="0">
                <a:solidFill>
                  <a:schemeClr val="tx2"/>
                </a:solidFill>
              </a:rPr>
              <a:t>: </a:t>
            </a:r>
            <a:r>
              <a:rPr lang="es-MX" sz="1100" dirty="0" err="1">
                <a:solidFill>
                  <a:schemeClr val="tx2"/>
                </a:solidFill>
              </a:rPr>
              <a:t>Service</a:t>
            </a:r>
            <a:r>
              <a:rPr lang="es-MX" sz="1100" dirty="0">
                <a:solidFill>
                  <a:schemeClr val="tx2"/>
                </a:solidFill>
              </a:rPr>
              <a:t> </a:t>
            </a:r>
            <a:r>
              <a:rPr lang="es-MX" sz="1100" dirty="0" err="1">
                <a:solidFill>
                  <a:schemeClr val="tx2"/>
                </a:solidFill>
              </a:rPr>
              <a:t>layer</a:t>
            </a:r>
            <a:r>
              <a:rPr lang="es-MX" sz="1100" dirty="0">
                <a:solidFill>
                  <a:schemeClr val="tx2"/>
                </a:solidFill>
              </a:rPr>
              <a:t> </a:t>
            </a:r>
            <a:r>
              <a:rPr lang="es-MX" sz="1100" dirty="0" err="1">
                <a:solidFill>
                  <a:schemeClr val="tx2"/>
                </a:solidFill>
              </a:rPr>
              <a:t>that</a:t>
            </a:r>
            <a:r>
              <a:rPr lang="es-MX" sz="1100" dirty="0">
                <a:solidFill>
                  <a:schemeClr val="tx2"/>
                </a:solidFill>
              </a:rPr>
              <a:t> </a:t>
            </a:r>
            <a:r>
              <a:rPr lang="es-MX" sz="1100" dirty="0" err="1">
                <a:solidFill>
                  <a:schemeClr val="tx2"/>
                </a:solidFill>
              </a:rPr>
              <a:t>allows</a:t>
            </a:r>
            <a:r>
              <a:rPr lang="es-MX" sz="1100" dirty="0">
                <a:solidFill>
                  <a:schemeClr val="tx2"/>
                </a:solidFill>
              </a:rPr>
              <a:t>  </a:t>
            </a:r>
            <a:r>
              <a:rPr lang="es-MX" sz="1100" dirty="0" err="1">
                <a:solidFill>
                  <a:schemeClr val="tx2"/>
                </a:solidFill>
              </a:rPr>
              <a:t>any</a:t>
            </a:r>
            <a:r>
              <a:rPr lang="es-MX" sz="1100" dirty="0">
                <a:solidFill>
                  <a:schemeClr val="tx2"/>
                </a:solidFill>
              </a:rPr>
              <a:t> </a:t>
            </a:r>
            <a:r>
              <a:rPr lang="es-MX" sz="1100" dirty="0" err="1">
                <a:solidFill>
                  <a:schemeClr val="tx2"/>
                </a:solidFill>
              </a:rPr>
              <a:t>participant</a:t>
            </a:r>
            <a:r>
              <a:rPr lang="es-MX" sz="1100" dirty="0">
                <a:solidFill>
                  <a:schemeClr val="tx2"/>
                </a:solidFill>
              </a:rPr>
              <a:t> to </a:t>
            </a:r>
            <a:r>
              <a:rPr lang="es-MX" sz="1100" dirty="0" err="1">
                <a:solidFill>
                  <a:schemeClr val="tx2"/>
                </a:solidFill>
              </a:rPr>
              <a:t>connect</a:t>
            </a:r>
            <a:r>
              <a:rPr lang="es-MX" sz="1100" dirty="0">
                <a:solidFill>
                  <a:schemeClr val="tx2"/>
                </a:solidFill>
              </a:rPr>
              <a:t>. </a:t>
            </a:r>
          </a:p>
          <a:p>
            <a:pPr algn="just"/>
            <a:endParaRPr lang="es-MX" sz="800" dirty="0">
              <a:solidFill>
                <a:schemeClr val="tx2"/>
              </a:solidFill>
            </a:endParaRPr>
          </a:p>
        </p:txBody>
      </p:sp>
      <p:sp>
        <p:nvSpPr>
          <p:cNvPr id="14" name="CuadroTexto 13">
            <a:extLst>
              <a:ext uri="{FF2B5EF4-FFF2-40B4-BE49-F238E27FC236}">
                <a16:creationId xmlns:a16="http://schemas.microsoft.com/office/drawing/2014/main" xmlns="" id="{22411121-6425-8644-997F-68F72A38E321}"/>
              </a:ext>
            </a:extLst>
          </p:cNvPr>
          <p:cNvSpPr txBox="1"/>
          <p:nvPr/>
        </p:nvSpPr>
        <p:spPr>
          <a:xfrm>
            <a:off x="47846" y="-58479"/>
            <a:ext cx="4704108" cy="646331"/>
          </a:xfrm>
          <a:prstGeom prst="rect">
            <a:avLst/>
          </a:prstGeom>
          <a:noFill/>
        </p:spPr>
        <p:txBody>
          <a:bodyPr wrap="none" rtlCol="0">
            <a:spAutoFit/>
          </a:bodyPr>
          <a:lstStyle/>
          <a:p>
            <a:r>
              <a:rPr lang="es-ES_tradnl" sz="3600" b="1" err="1">
                <a:solidFill>
                  <a:schemeClr val="accent6"/>
                </a:solidFill>
                <a:cs typeface="Calibri" panose="020F0502020204030204" pitchFamily="34" charset="0"/>
              </a:rPr>
              <a:t>Technological</a:t>
            </a:r>
            <a:r>
              <a:rPr lang="es-ES_tradnl" sz="3600" b="1">
                <a:solidFill>
                  <a:schemeClr val="accent6"/>
                </a:solidFill>
                <a:cs typeface="Calibri" panose="020F0502020204030204" pitchFamily="34" charset="0"/>
              </a:rPr>
              <a:t> </a:t>
            </a:r>
            <a:r>
              <a:rPr lang="es-US" sz="3600" b="1" dirty="0">
                <a:solidFill>
                  <a:schemeClr val="accent6"/>
                </a:solidFill>
                <a:cs typeface="Calibri" panose="020F0502020204030204" pitchFamily="34" charset="0"/>
              </a:rPr>
              <a:t>e</a:t>
            </a:r>
            <a:r>
              <a:rPr lang="es-ES_tradnl" sz="3600" b="1">
                <a:solidFill>
                  <a:schemeClr val="accent6"/>
                </a:solidFill>
                <a:cs typeface="Calibri" panose="020F0502020204030204" pitchFamily="34" charset="0"/>
              </a:rPr>
              <a:t>volution</a:t>
            </a:r>
            <a:endParaRPr lang="es-MX" sz="3600" b="1" dirty="0">
              <a:solidFill>
                <a:schemeClr val="accent6"/>
              </a:solidFill>
              <a:cs typeface="Calibri" panose="020F0502020204030204" pitchFamily="34" charset="0"/>
            </a:endParaRPr>
          </a:p>
        </p:txBody>
      </p:sp>
      <p:pic>
        <p:nvPicPr>
          <p:cNvPr id="17" name="Picture 7" descr="http://www.riquelmeyandrade.cl/assets/images/hallooou-responsive.png">
            <a:extLst>
              <a:ext uri="{FF2B5EF4-FFF2-40B4-BE49-F238E27FC236}">
                <a16:creationId xmlns:a16="http://schemas.microsoft.com/office/drawing/2014/main" xmlns="" id="{084A079A-C750-0A4D-AA19-5D3B3FB2F2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4318" y="3718422"/>
            <a:ext cx="1048367" cy="99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7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A8B27AA-AB4B-A040-83AB-64A1CE000A32}"/>
              </a:ext>
            </a:extLst>
          </p:cNvPr>
          <p:cNvSpPr/>
          <p:nvPr/>
        </p:nvSpPr>
        <p:spPr>
          <a:xfrm>
            <a:off x="946298" y="4470991"/>
            <a:ext cx="1366283" cy="3774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xmlns="" id="{7B973153-C560-0049-9DB2-016F35F53FB6}"/>
              </a:ext>
            </a:extLst>
          </p:cNvPr>
          <p:cNvPicPr>
            <a:picLocks noChangeAspect="1"/>
          </p:cNvPicPr>
          <p:nvPr/>
        </p:nvPicPr>
        <p:blipFill>
          <a:blip r:embed="rId2"/>
          <a:stretch>
            <a:fillRect/>
          </a:stretch>
        </p:blipFill>
        <p:spPr>
          <a:xfrm>
            <a:off x="0" y="0"/>
            <a:ext cx="9144000" cy="5143500"/>
          </a:xfrm>
          <a:prstGeom prst="rect">
            <a:avLst/>
          </a:prstGeom>
        </p:spPr>
      </p:pic>
      <p:sp>
        <p:nvSpPr>
          <p:cNvPr id="6" name="CuadroTexto 5">
            <a:extLst>
              <a:ext uri="{FF2B5EF4-FFF2-40B4-BE49-F238E27FC236}">
                <a16:creationId xmlns:a16="http://schemas.microsoft.com/office/drawing/2014/main" xmlns="" id="{8052A02A-4592-EB4E-BDC2-0BD0E0599B2C}"/>
              </a:ext>
            </a:extLst>
          </p:cNvPr>
          <p:cNvSpPr txBox="1"/>
          <p:nvPr/>
        </p:nvSpPr>
        <p:spPr>
          <a:xfrm>
            <a:off x="331856" y="1313616"/>
            <a:ext cx="8461531" cy="1938992"/>
          </a:xfrm>
          <a:prstGeom prst="rect">
            <a:avLst/>
          </a:prstGeom>
          <a:noFill/>
        </p:spPr>
        <p:txBody>
          <a:bodyPr wrap="square" rtlCol="0">
            <a:spAutoFit/>
          </a:bodyPr>
          <a:lstStyle/>
          <a:p>
            <a:r>
              <a:rPr lang="es-US" sz="6000" b="1">
                <a:solidFill>
                  <a:schemeClr val="accent6"/>
                </a:solidFill>
              </a:rPr>
              <a:t>1. The retirement savings system (SAR) evolution</a:t>
            </a:r>
            <a:endParaRPr lang="es-MX" sz="6000" b="1" dirty="0">
              <a:solidFill>
                <a:schemeClr val="accent6"/>
              </a:solidFill>
            </a:endParaRPr>
          </a:p>
        </p:txBody>
      </p:sp>
    </p:spTree>
    <p:extLst>
      <p:ext uri="{BB962C8B-B14F-4D97-AF65-F5344CB8AC3E}">
        <p14:creationId xmlns:p14="http://schemas.microsoft.com/office/powerpoint/2010/main" val="235716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927184C6-946B-344C-9ECC-BB5ED8B858CB}"/>
              </a:ext>
            </a:extLst>
          </p:cNvPr>
          <p:cNvSpPr/>
          <p:nvPr/>
        </p:nvSpPr>
        <p:spPr>
          <a:xfrm>
            <a:off x="0" y="0"/>
            <a:ext cx="4855881" cy="646331"/>
          </a:xfrm>
          <a:prstGeom prst="rect">
            <a:avLst/>
          </a:prstGeom>
        </p:spPr>
        <p:txBody>
          <a:bodyPr wrap="none">
            <a:spAutoFit/>
          </a:bodyPr>
          <a:lstStyle/>
          <a:p>
            <a:r>
              <a:rPr lang="es-US" sz="3600" b="1">
                <a:solidFill>
                  <a:schemeClr val="accent6"/>
                </a:solidFill>
              </a:rPr>
              <a:t>Information interchange</a:t>
            </a:r>
            <a:endParaRPr lang="es-MX" sz="3600" b="1" dirty="0">
              <a:solidFill>
                <a:schemeClr val="accent6"/>
              </a:solidFill>
            </a:endParaRPr>
          </a:p>
        </p:txBody>
      </p:sp>
      <p:grpSp>
        <p:nvGrpSpPr>
          <p:cNvPr id="4" name="Grupo 1">
            <a:extLst>
              <a:ext uri="{FF2B5EF4-FFF2-40B4-BE49-F238E27FC236}">
                <a16:creationId xmlns:a16="http://schemas.microsoft.com/office/drawing/2014/main" xmlns="" id="{CDA304B9-9795-F146-991F-EDC2463AA860}"/>
              </a:ext>
            </a:extLst>
          </p:cNvPr>
          <p:cNvGrpSpPr/>
          <p:nvPr/>
        </p:nvGrpSpPr>
        <p:grpSpPr>
          <a:xfrm>
            <a:off x="0" y="646331"/>
            <a:ext cx="9144861" cy="4270221"/>
            <a:chOff x="51067" y="620714"/>
            <a:chExt cx="11075583" cy="4982530"/>
          </a:xfrm>
        </p:grpSpPr>
        <p:sp>
          <p:nvSpPr>
            <p:cNvPr id="44" name="Rounded Rectangle 43">
              <a:extLst>
                <a:ext uri="{FF2B5EF4-FFF2-40B4-BE49-F238E27FC236}">
                  <a16:creationId xmlns:a16="http://schemas.microsoft.com/office/drawing/2014/main" xmlns="" id="{8DABF3E6-BCA4-7A4D-AC4E-2532EFC0F828}"/>
                </a:ext>
              </a:extLst>
            </p:cNvPr>
            <p:cNvSpPr/>
            <p:nvPr/>
          </p:nvSpPr>
          <p:spPr>
            <a:xfrm>
              <a:off x="8364833" y="5130302"/>
              <a:ext cx="2448271" cy="464935"/>
            </a:xfrm>
            <a:prstGeom prst="roundRect">
              <a:avLst/>
            </a:prstGeom>
            <a:solidFill>
              <a:srgbClr val="92D05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p>
          </p:txBody>
        </p:sp>
        <p:grpSp>
          <p:nvGrpSpPr>
            <p:cNvPr id="6" name="Group 55">
              <a:extLst>
                <a:ext uri="{FF2B5EF4-FFF2-40B4-BE49-F238E27FC236}">
                  <a16:creationId xmlns:a16="http://schemas.microsoft.com/office/drawing/2014/main" xmlns="" id="{084E8162-EE12-8A4D-82B8-BC0A38A49E9C}"/>
                </a:ext>
              </a:extLst>
            </p:cNvPr>
            <p:cNvGrpSpPr>
              <a:grpSpLocks/>
            </p:cNvGrpSpPr>
            <p:nvPr/>
          </p:nvGrpSpPr>
          <p:grpSpPr bwMode="auto">
            <a:xfrm>
              <a:off x="8578452" y="5190336"/>
              <a:ext cx="2109070" cy="367156"/>
              <a:chOff x="767" y="1320"/>
              <a:chExt cx="1996" cy="321"/>
            </a:xfrm>
          </p:grpSpPr>
          <p:grpSp>
            <p:nvGrpSpPr>
              <p:cNvPr id="65" name="Group 14">
                <a:extLst>
                  <a:ext uri="{FF2B5EF4-FFF2-40B4-BE49-F238E27FC236}">
                    <a16:creationId xmlns:a16="http://schemas.microsoft.com/office/drawing/2014/main" xmlns="" id="{57EC557A-32F0-9F4E-BBEF-7A8AEE6B392D}"/>
                  </a:ext>
                </a:extLst>
              </p:cNvPr>
              <p:cNvGrpSpPr>
                <a:grpSpLocks/>
              </p:cNvGrpSpPr>
              <p:nvPr/>
            </p:nvGrpSpPr>
            <p:grpSpPr bwMode="auto">
              <a:xfrm>
                <a:off x="767" y="1321"/>
                <a:ext cx="435" cy="320"/>
                <a:chOff x="865" y="310"/>
                <a:chExt cx="435" cy="320"/>
              </a:xfrm>
            </p:grpSpPr>
            <p:graphicFrame>
              <p:nvGraphicFramePr>
                <p:cNvPr id="75" name="Object 33">
                  <a:extLst>
                    <a:ext uri="{FF2B5EF4-FFF2-40B4-BE49-F238E27FC236}">
                      <a16:creationId xmlns:a16="http://schemas.microsoft.com/office/drawing/2014/main" xmlns="" id="{C0E3EBC5-D8E9-CA46-8337-2DE5968A8EDA}"/>
                    </a:ext>
                  </a:extLst>
                </p:cNvPr>
                <p:cNvGraphicFramePr>
                  <a:graphicFrameLocks noChangeAspect="1"/>
                </p:cNvGraphicFramePr>
                <p:nvPr/>
              </p:nvGraphicFramePr>
              <p:xfrm>
                <a:off x="942" y="310"/>
                <a:ext cx="358" cy="320"/>
              </p:xfrm>
              <a:graphic>
                <a:graphicData uri="http://schemas.openxmlformats.org/presentationml/2006/ole">
                  <mc:AlternateContent xmlns:mc="http://schemas.openxmlformats.org/markup-compatibility/2006">
                    <mc:Choice xmlns:v="urn:schemas-microsoft-com:vml" Requires="v">
                      <p:oleObj spid="_x0000_s1037" name="Visio" r:id="rId3" imgW="987857" imgH="916838" progId="Visio.Drawing.11">
                        <p:embed/>
                      </p:oleObj>
                    </mc:Choice>
                    <mc:Fallback>
                      <p:oleObj name="Visio" r:id="rId3" imgW="987857" imgH="916838" progId="Visio.Drawing.11">
                        <p:embed/>
                        <p:pic>
                          <p:nvPicPr>
                            <p:cNvPr id="75" name="Object 33">
                              <a:extLst>
                                <a:ext uri="{FF2B5EF4-FFF2-40B4-BE49-F238E27FC236}">
                                  <a16:creationId xmlns:a16="http://schemas.microsoft.com/office/drawing/2014/main" xmlns="" id="{C0E3EBC5-D8E9-CA46-8337-2DE5968A8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 y="310"/>
                              <a:ext cx="35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76" name="Object 34">
                  <a:extLst>
                    <a:ext uri="{FF2B5EF4-FFF2-40B4-BE49-F238E27FC236}">
                      <a16:creationId xmlns:a16="http://schemas.microsoft.com/office/drawing/2014/main" xmlns="" id="{13D6D546-482D-A048-9E1F-5A85A56D0423}"/>
                    </a:ext>
                  </a:extLst>
                </p:cNvPr>
                <p:cNvGraphicFramePr>
                  <a:graphicFrameLocks noChangeAspect="1"/>
                </p:cNvGraphicFramePr>
                <p:nvPr/>
              </p:nvGraphicFramePr>
              <p:xfrm>
                <a:off x="865" y="339"/>
                <a:ext cx="236" cy="291"/>
              </p:xfrm>
              <a:graphic>
                <a:graphicData uri="http://schemas.openxmlformats.org/presentationml/2006/ole">
                  <mc:AlternateContent xmlns:mc="http://schemas.openxmlformats.org/markup-compatibility/2006">
                    <mc:Choice xmlns:v="urn:schemas-microsoft-com:vml" Requires="v">
                      <p:oleObj spid="_x0000_s1038" name="Visio" r:id="rId5" imgW="413918" imgH="534010" progId="Visio.Drawing.11">
                        <p:embed/>
                      </p:oleObj>
                    </mc:Choice>
                    <mc:Fallback>
                      <p:oleObj name="Visio" r:id="rId5" imgW="413918" imgH="534010" progId="Visio.Drawing.11">
                        <p:embed/>
                        <p:pic>
                          <p:nvPicPr>
                            <p:cNvPr id="76" name="Object 34">
                              <a:extLst>
                                <a:ext uri="{FF2B5EF4-FFF2-40B4-BE49-F238E27FC236}">
                                  <a16:creationId xmlns:a16="http://schemas.microsoft.com/office/drawing/2014/main" xmlns="" id="{13D6D546-482D-A048-9E1F-5A85A56D04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 y="339"/>
                              <a:ext cx="2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grpSp>
            <p:nvGrpSpPr>
              <p:cNvPr id="66" name="Group 46">
                <a:extLst>
                  <a:ext uri="{FF2B5EF4-FFF2-40B4-BE49-F238E27FC236}">
                    <a16:creationId xmlns:a16="http://schemas.microsoft.com/office/drawing/2014/main" xmlns="" id="{FA7AC9DB-060F-CA44-B9CC-5AC61410FDFF}"/>
                  </a:ext>
                </a:extLst>
              </p:cNvPr>
              <p:cNvGrpSpPr>
                <a:grpSpLocks/>
              </p:cNvGrpSpPr>
              <p:nvPr/>
            </p:nvGrpSpPr>
            <p:grpSpPr bwMode="auto">
              <a:xfrm>
                <a:off x="1293" y="1320"/>
                <a:ext cx="1470" cy="320"/>
                <a:chOff x="923" y="304"/>
                <a:chExt cx="1470" cy="320"/>
              </a:xfrm>
            </p:grpSpPr>
            <p:graphicFrame>
              <p:nvGraphicFramePr>
                <p:cNvPr id="73" name="Object 35">
                  <a:extLst>
                    <a:ext uri="{FF2B5EF4-FFF2-40B4-BE49-F238E27FC236}">
                      <a16:creationId xmlns:a16="http://schemas.microsoft.com/office/drawing/2014/main" xmlns="" id="{540CCD30-1CA0-4F48-8FF5-3F6FA3F9D5E6}"/>
                    </a:ext>
                  </a:extLst>
                </p:cNvPr>
                <p:cNvGraphicFramePr>
                  <a:graphicFrameLocks noChangeAspect="1"/>
                </p:cNvGraphicFramePr>
                <p:nvPr/>
              </p:nvGraphicFramePr>
              <p:xfrm>
                <a:off x="1000" y="304"/>
                <a:ext cx="358" cy="320"/>
              </p:xfrm>
              <a:graphic>
                <a:graphicData uri="http://schemas.openxmlformats.org/presentationml/2006/ole">
                  <mc:AlternateContent xmlns:mc="http://schemas.openxmlformats.org/markup-compatibility/2006">
                    <mc:Choice xmlns:v="urn:schemas-microsoft-com:vml" Requires="v">
                      <p:oleObj spid="_x0000_s1039" name="Visio" r:id="rId7" imgW="987857" imgH="916838" progId="Visio.Drawing.11">
                        <p:embed/>
                      </p:oleObj>
                    </mc:Choice>
                    <mc:Fallback>
                      <p:oleObj name="Visio" r:id="rId7" imgW="987857" imgH="916838" progId="Visio.Drawing.11">
                        <p:embed/>
                        <p:pic>
                          <p:nvPicPr>
                            <p:cNvPr id="73" name="Object 35">
                              <a:extLst>
                                <a:ext uri="{FF2B5EF4-FFF2-40B4-BE49-F238E27FC236}">
                                  <a16:creationId xmlns:a16="http://schemas.microsoft.com/office/drawing/2014/main" xmlns="" id="{540CCD30-1CA0-4F48-8FF5-3F6FA3F9D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 y="304"/>
                              <a:ext cx="35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74" name="Object 36">
                  <a:extLst>
                    <a:ext uri="{FF2B5EF4-FFF2-40B4-BE49-F238E27FC236}">
                      <a16:creationId xmlns:a16="http://schemas.microsoft.com/office/drawing/2014/main" xmlns="" id="{A8C90575-82B0-0343-899E-14B2D9835959}"/>
                    </a:ext>
                  </a:extLst>
                </p:cNvPr>
                <p:cNvGraphicFramePr>
                  <a:graphicFrameLocks noChangeAspect="1"/>
                </p:cNvGraphicFramePr>
                <p:nvPr/>
              </p:nvGraphicFramePr>
              <p:xfrm>
                <a:off x="923" y="333"/>
                <a:ext cx="236" cy="291"/>
              </p:xfrm>
              <a:graphic>
                <a:graphicData uri="http://schemas.openxmlformats.org/presentationml/2006/ole">
                  <mc:AlternateContent xmlns:mc="http://schemas.openxmlformats.org/markup-compatibility/2006">
                    <mc:Choice xmlns:v="urn:schemas-microsoft-com:vml" Requires="v">
                      <p:oleObj spid="_x0000_s1040" name="Visio" r:id="rId8" imgW="413918" imgH="534010" progId="Visio.Drawing.11">
                        <p:embed/>
                      </p:oleObj>
                    </mc:Choice>
                    <mc:Fallback>
                      <p:oleObj name="Visio" r:id="rId8" imgW="413918" imgH="534010" progId="Visio.Drawing.11">
                        <p:embed/>
                        <p:pic>
                          <p:nvPicPr>
                            <p:cNvPr id="74" name="Object 36">
                              <a:extLst>
                                <a:ext uri="{FF2B5EF4-FFF2-40B4-BE49-F238E27FC236}">
                                  <a16:creationId xmlns:a16="http://schemas.microsoft.com/office/drawing/2014/main" xmlns="" id="{A8C90575-82B0-0343-899E-14B2D9835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 y="333"/>
                              <a:ext cx="2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1" name="Object 35">
                  <a:extLst>
                    <a:ext uri="{FF2B5EF4-FFF2-40B4-BE49-F238E27FC236}">
                      <a16:creationId xmlns:a16="http://schemas.microsoft.com/office/drawing/2014/main" xmlns="" id="{B5B69834-E7DB-F746-9026-58EE43E462BC}"/>
                    </a:ext>
                  </a:extLst>
                </p:cNvPr>
                <p:cNvGraphicFramePr>
                  <a:graphicFrameLocks noChangeAspect="1"/>
                </p:cNvGraphicFramePr>
                <p:nvPr/>
              </p:nvGraphicFramePr>
              <p:xfrm>
                <a:off x="1518" y="304"/>
                <a:ext cx="358" cy="320"/>
              </p:xfrm>
              <a:graphic>
                <a:graphicData uri="http://schemas.openxmlformats.org/presentationml/2006/ole">
                  <mc:AlternateContent xmlns:mc="http://schemas.openxmlformats.org/markup-compatibility/2006">
                    <mc:Choice xmlns:v="urn:schemas-microsoft-com:vml" Requires="v">
                      <p:oleObj spid="_x0000_s1041" name="Visio" r:id="rId9" imgW="987857" imgH="916838" progId="Visio.Drawing.11">
                        <p:embed/>
                      </p:oleObj>
                    </mc:Choice>
                    <mc:Fallback>
                      <p:oleObj name="Visio" r:id="rId9" imgW="987857" imgH="916838" progId="Visio.Drawing.11">
                        <p:embed/>
                        <p:pic>
                          <p:nvPicPr>
                            <p:cNvPr id="91" name="Object 35">
                              <a:extLst>
                                <a:ext uri="{FF2B5EF4-FFF2-40B4-BE49-F238E27FC236}">
                                  <a16:creationId xmlns:a16="http://schemas.microsoft.com/office/drawing/2014/main" xmlns="" id="{B5B69834-E7DB-F746-9026-58EE43E46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 y="304"/>
                              <a:ext cx="35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 name="Object 36">
                  <a:extLst>
                    <a:ext uri="{FF2B5EF4-FFF2-40B4-BE49-F238E27FC236}">
                      <a16:creationId xmlns:a16="http://schemas.microsoft.com/office/drawing/2014/main" xmlns="" id="{54E0EEA8-BB7A-774E-839D-99659C526EE7}"/>
                    </a:ext>
                  </a:extLst>
                </p:cNvPr>
                <p:cNvGraphicFramePr>
                  <a:graphicFrameLocks noChangeAspect="1"/>
                </p:cNvGraphicFramePr>
                <p:nvPr/>
              </p:nvGraphicFramePr>
              <p:xfrm>
                <a:off x="1441" y="333"/>
                <a:ext cx="236" cy="291"/>
              </p:xfrm>
              <a:graphic>
                <a:graphicData uri="http://schemas.openxmlformats.org/presentationml/2006/ole">
                  <mc:AlternateContent xmlns:mc="http://schemas.openxmlformats.org/markup-compatibility/2006">
                    <mc:Choice xmlns:v="urn:schemas-microsoft-com:vml" Requires="v">
                      <p:oleObj spid="_x0000_s1042" name="Visio" r:id="rId10" imgW="413918" imgH="534010" progId="Visio.Drawing.11">
                        <p:embed/>
                      </p:oleObj>
                    </mc:Choice>
                    <mc:Fallback>
                      <p:oleObj name="Visio" r:id="rId10" imgW="413918" imgH="534010" progId="Visio.Drawing.11">
                        <p:embed/>
                        <p:pic>
                          <p:nvPicPr>
                            <p:cNvPr id="92" name="Object 36">
                              <a:extLst>
                                <a:ext uri="{FF2B5EF4-FFF2-40B4-BE49-F238E27FC236}">
                                  <a16:creationId xmlns:a16="http://schemas.microsoft.com/office/drawing/2014/main" xmlns="" id="{54E0EEA8-BB7A-774E-839D-99659C526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 y="333"/>
                              <a:ext cx="2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3" name="Object 35">
                  <a:extLst>
                    <a:ext uri="{FF2B5EF4-FFF2-40B4-BE49-F238E27FC236}">
                      <a16:creationId xmlns:a16="http://schemas.microsoft.com/office/drawing/2014/main" xmlns="" id="{46D8A171-9E6B-7942-87E7-96FA9467C57D}"/>
                    </a:ext>
                  </a:extLst>
                </p:cNvPr>
                <p:cNvGraphicFramePr>
                  <a:graphicFrameLocks noChangeAspect="1"/>
                </p:cNvGraphicFramePr>
                <p:nvPr/>
              </p:nvGraphicFramePr>
              <p:xfrm>
                <a:off x="2035" y="304"/>
                <a:ext cx="358" cy="320"/>
              </p:xfrm>
              <a:graphic>
                <a:graphicData uri="http://schemas.openxmlformats.org/presentationml/2006/ole">
                  <mc:AlternateContent xmlns:mc="http://schemas.openxmlformats.org/markup-compatibility/2006">
                    <mc:Choice xmlns:v="urn:schemas-microsoft-com:vml" Requires="v">
                      <p:oleObj spid="_x0000_s1043" name="Visio" r:id="rId11" imgW="987857" imgH="916838" progId="Visio.Drawing.11">
                        <p:embed/>
                      </p:oleObj>
                    </mc:Choice>
                    <mc:Fallback>
                      <p:oleObj name="Visio" r:id="rId11" imgW="987857" imgH="916838" progId="Visio.Drawing.11">
                        <p:embed/>
                        <p:pic>
                          <p:nvPicPr>
                            <p:cNvPr id="93" name="Object 35">
                              <a:extLst>
                                <a:ext uri="{FF2B5EF4-FFF2-40B4-BE49-F238E27FC236}">
                                  <a16:creationId xmlns:a16="http://schemas.microsoft.com/office/drawing/2014/main" xmlns="" id="{46D8A171-9E6B-7942-87E7-96FA9467C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 y="304"/>
                              <a:ext cx="358"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4" name="Object 36">
                  <a:extLst>
                    <a:ext uri="{FF2B5EF4-FFF2-40B4-BE49-F238E27FC236}">
                      <a16:creationId xmlns:a16="http://schemas.microsoft.com/office/drawing/2014/main" xmlns="" id="{C008AD9E-D67C-064B-88F3-2ECF61EC76DA}"/>
                    </a:ext>
                  </a:extLst>
                </p:cNvPr>
                <p:cNvGraphicFramePr>
                  <a:graphicFrameLocks noChangeAspect="1"/>
                </p:cNvGraphicFramePr>
                <p:nvPr/>
              </p:nvGraphicFramePr>
              <p:xfrm>
                <a:off x="1958" y="333"/>
                <a:ext cx="236" cy="291"/>
              </p:xfrm>
              <a:graphic>
                <a:graphicData uri="http://schemas.openxmlformats.org/presentationml/2006/ole">
                  <mc:AlternateContent xmlns:mc="http://schemas.openxmlformats.org/markup-compatibility/2006">
                    <mc:Choice xmlns:v="urn:schemas-microsoft-com:vml" Requires="v">
                      <p:oleObj spid="_x0000_s1044" name="Visio" r:id="rId12" imgW="413918" imgH="534010" progId="Visio.Drawing.11">
                        <p:embed/>
                      </p:oleObj>
                    </mc:Choice>
                    <mc:Fallback>
                      <p:oleObj name="Visio" r:id="rId12" imgW="413918" imgH="534010" progId="Visio.Drawing.11">
                        <p:embed/>
                        <p:pic>
                          <p:nvPicPr>
                            <p:cNvPr id="94" name="Object 36">
                              <a:extLst>
                                <a:ext uri="{FF2B5EF4-FFF2-40B4-BE49-F238E27FC236}">
                                  <a16:creationId xmlns:a16="http://schemas.microsoft.com/office/drawing/2014/main" xmlns="" id="{C008AD9E-D67C-064B-88F3-2ECF61EC7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8" y="333"/>
                              <a:ext cx="23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grpSp>
        <p:sp>
          <p:nvSpPr>
            <p:cNvPr id="7" name="25 CuadroTexto">
              <a:extLst>
                <a:ext uri="{FF2B5EF4-FFF2-40B4-BE49-F238E27FC236}">
                  <a16:creationId xmlns:a16="http://schemas.microsoft.com/office/drawing/2014/main" xmlns="" id="{CCDB51C7-D840-F24E-AF69-4E75B0EA415D}"/>
                </a:ext>
              </a:extLst>
            </p:cNvPr>
            <p:cNvSpPr txBox="1">
              <a:spLocks noChangeArrowheads="1"/>
            </p:cNvSpPr>
            <p:nvPr/>
          </p:nvSpPr>
          <p:spPr bwMode="auto">
            <a:xfrm>
              <a:off x="9758225" y="4681361"/>
              <a:ext cx="1368425" cy="23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indent="-920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es-US" sz="700" i="1"/>
                <a:t>DRP and BCP</a:t>
              </a:r>
              <a:endParaRPr lang="es-MX" sz="700" i="1" dirty="0"/>
            </a:p>
          </p:txBody>
        </p:sp>
        <p:pic>
          <p:nvPicPr>
            <p:cNvPr id="8" name="Picture 27" descr="http://t3.gstatic.com/images?q=tbn:ANd9GcR-ewbwlQnlkYatm52tZ88lqTik8DHz9J67Puck5JUFlSHEO4CN">
              <a:extLst>
                <a:ext uri="{FF2B5EF4-FFF2-40B4-BE49-F238E27FC236}">
                  <a16:creationId xmlns:a16="http://schemas.microsoft.com/office/drawing/2014/main" xmlns="" id="{397A3797-E107-ED48-843D-860EB120049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34966" y="2710211"/>
              <a:ext cx="5730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http://t2.gstatic.com/images?q=tbn:ANd9GcS2FgRep9vjXIEGe-fm6vAYMQ1rWuCitvWMJNosgvB70atdQ8Yk">
              <a:extLst>
                <a:ext uri="{FF2B5EF4-FFF2-40B4-BE49-F238E27FC236}">
                  <a16:creationId xmlns:a16="http://schemas.microsoft.com/office/drawing/2014/main" xmlns="" id="{B5AA34E0-5C93-FC42-9942-618B1188F96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489095" y="5053969"/>
              <a:ext cx="72072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5 CuadroTexto">
              <a:extLst>
                <a:ext uri="{FF2B5EF4-FFF2-40B4-BE49-F238E27FC236}">
                  <a16:creationId xmlns:a16="http://schemas.microsoft.com/office/drawing/2014/main" xmlns="" id="{5183F94C-9E11-9949-B344-04508B62CC41}"/>
                </a:ext>
              </a:extLst>
            </p:cNvPr>
            <p:cNvSpPr txBox="1">
              <a:spLocks noChangeArrowheads="1"/>
            </p:cNvSpPr>
            <p:nvPr/>
          </p:nvSpPr>
          <p:spPr bwMode="auto">
            <a:xfrm>
              <a:off x="1554993" y="624240"/>
              <a:ext cx="2066853" cy="43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2075" indent="-920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 typeface="Arial" charset="0"/>
                <a:buChar char="•"/>
              </a:pPr>
              <a:r>
                <a:rPr lang="es-MX" sz="900" i="1" dirty="0">
                  <a:latin typeface="Calibri" panose="020F0502020204030204" pitchFamily="34" charset="0"/>
                  <a:cs typeface="Calibri" panose="020F0502020204030204" pitchFamily="34" charset="0"/>
                </a:rPr>
                <a:t> Connect Direct</a:t>
              </a:r>
            </a:p>
            <a:p>
              <a:pPr eaLnBrk="1" hangingPunct="1">
                <a:buFont typeface="Arial" charset="0"/>
                <a:buChar char="•"/>
              </a:pPr>
              <a:r>
                <a:rPr lang="es-MX" sz="900" i="1">
                  <a:latin typeface="Calibri" panose="020F0502020204030204" pitchFamily="34" charset="0"/>
                  <a:cs typeface="Calibri" panose="020F0502020204030204" pitchFamily="34" charset="0"/>
                </a:rPr>
                <a:t> WebServices</a:t>
              </a:r>
              <a:r>
                <a:rPr lang="es-US" sz="900" i="1">
                  <a:latin typeface="Calibri" panose="020F0502020204030204" pitchFamily="34" charset="0"/>
                  <a:cs typeface="Calibri" panose="020F0502020204030204" pitchFamily="34" charset="0"/>
                </a:rPr>
                <a:t> and APi</a:t>
              </a:r>
              <a:endParaRPr lang="es-ES" sz="300" i="1" dirty="0">
                <a:latin typeface="Calibri" panose="020F0502020204030204" pitchFamily="34" charset="0"/>
                <a:cs typeface="Calibri" panose="020F0502020204030204" pitchFamily="34" charset="0"/>
              </a:endParaRPr>
            </a:p>
          </p:txBody>
        </p:sp>
        <p:cxnSp>
          <p:nvCxnSpPr>
            <p:cNvPr id="11" name="Straight Arrow Connector 35">
              <a:extLst>
                <a:ext uri="{FF2B5EF4-FFF2-40B4-BE49-F238E27FC236}">
                  <a16:creationId xmlns:a16="http://schemas.microsoft.com/office/drawing/2014/main" xmlns="" id="{EFBED00C-5B1D-C447-A3EA-00BA75E37E31}"/>
                </a:ext>
              </a:extLst>
            </p:cNvPr>
            <p:cNvCxnSpPr>
              <a:cxnSpLocks/>
            </p:cNvCxnSpPr>
            <p:nvPr/>
          </p:nvCxnSpPr>
          <p:spPr bwMode="auto">
            <a:xfrm flipH="1" flipV="1">
              <a:off x="1919289" y="1498898"/>
              <a:ext cx="3040061" cy="1217315"/>
            </a:xfrm>
            <a:prstGeom prst="straightConnector1">
              <a:avLst/>
            </a:prstGeom>
            <a:ln w="50800" cap="flat">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35">
              <a:extLst>
                <a:ext uri="{FF2B5EF4-FFF2-40B4-BE49-F238E27FC236}">
                  <a16:creationId xmlns:a16="http://schemas.microsoft.com/office/drawing/2014/main" xmlns="" id="{0295FD8F-D462-574C-906B-66C9D6F53FDA}"/>
                </a:ext>
              </a:extLst>
            </p:cNvPr>
            <p:cNvCxnSpPr>
              <a:cxnSpLocks/>
            </p:cNvCxnSpPr>
            <p:nvPr/>
          </p:nvCxnSpPr>
          <p:spPr bwMode="auto">
            <a:xfrm flipH="1" flipV="1">
              <a:off x="1503391" y="3355458"/>
              <a:ext cx="3481361" cy="2"/>
            </a:xfrm>
            <a:prstGeom prst="straightConnector1">
              <a:avLst/>
            </a:prstGeom>
            <a:ln w="50800" cap="flat">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3" name="25 CuadroTexto">
              <a:extLst>
                <a:ext uri="{FF2B5EF4-FFF2-40B4-BE49-F238E27FC236}">
                  <a16:creationId xmlns:a16="http://schemas.microsoft.com/office/drawing/2014/main" xmlns="" id="{F69B0A64-6712-DF4F-B934-EBE530A37ECD}"/>
                </a:ext>
              </a:extLst>
            </p:cNvPr>
            <p:cNvSpPr txBox="1">
              <a:spLocks noChangeArrowheads="1"/>
            </p:cNvSpPr>
            <p:nvPr/>
          </p:nvSpPr>
          <p:spPr bwMode="auto">
            <a:xfrm>
              <a:off x="110208" y="3413776"/>
              <a:ext cx="1657989" cy="646410"/>
            </a:xfrm>
            <a:prstGeom prst="rect">
              <a:avLst/>
            </a:prstGeom>
            <a:noFill/>
            <a:ln w="9525">
              <a:noFill/>
              <a:miter lim="800000"/>
              <a:headEnd/>
              <a:tailEnd/>
            </a:ln>
          </p:spPr>
          <p:txBody>
            <a:bodyPr wrap="square">
              <a:spAutoFit/>
            </a:bodyPr>
            <a:lstStyle/>
            <a:p>
              <a:pPr marL="92075" indent="-92075">
                <a:buFont typeface="Arial" pitchFamily="34" charset="0"/>
                <a:buChar char="•"/>
                <a:defRPr/>
              </a:pPr>
              <a:r>
                <a:rPr lang="es-MX" sz="900" i="1" dirty="0">
                  <a:latin typeface="Calibri" panose="020F0502020204030204" pitchFamily="34" charset="0"/>
                  <a:cs typeface="Calibri" panose="020F0502020204030204" pitchFamily="34" charset="0"/>
                </a:rPr>
                <a:t> Connect Direct</a:t>
              </a:r>
            </a:p>
            <a:p>
              <a:pPr marL="92075" indent="-92075">
                <a:buFont typeface="Arial" pitchFamily="34" charset="0"/>
                <a:buChar char="•"/>
                <a:defRPr/>
              </a:pPr>
              <a:r>
                <a:rPr lang="es-MX" sz="900" i="1">
                  <a:latin typeface="Calibri" panose="020F0502020204030204" pitchFamily="34" charset="0"/>
                  <a:cs typeface="Calibri" panose="020F0502020204030204" pitchFamily="34" charset="0"/>
                </a:rPr>
                <a:t> WebServices </a:t>
              </a:r>
              <a:endParaRPr lang="es-MX" sz="900" i="1" dirty="0">
                <a:latin typeface="Calibri" panose="020F0502020204030204" pitchFamily="34" charset="0"/>
                <a:cs typeface="Calibri" panose="020F0502020204030204" pitchFamily="34" charset="0"/>
              </a:endParaRPr>
            </a:p>
            <a:p>
              <a:pPr>
                <a:defRPr/>
              </a:pPr>
              <a:r>
                <a:rPr lang="es-MX" sz="900" i="1">
                  <a:latin typeface="Calibri" panose="020F0502020204030204" pitchFamily="34" charset="0"/>
                  <a:cs typeface="Calibri" panose="020F0502020204030204" pitchFamily="34" charset="0"/>
                </a:rPr>
                <a:t>   </a:t>
              </a:r>
              <a:r>
                <a:rPr lang="es-US" sz="900" i="1">
                  <a:latin typeface="Calibri" panose="020F0502020204030204" pitchFamily="34" charset="0"/>
                  <a:cs typeface="Calibri" panose="020F0502020204030204" pitchFamily="34" charset="0"/>
                </a:rPr>
                <a:t>API</a:t>
              </a:r>
              <a:endParaRPr lang="es-MX" sz="900" i="1" dirty="0">
                <a:latin typeface="Calibri" panose="020F0502020204030204" pitchFamily="34" charset="0"/>
                <a:cs typeface="Calibri" panose="020F0502020204030204" pitchFamily="34" charset="0"/>
              </a:endParaRPr>
            </a:p>
            <a:p>
              <a:pPr>
                <a:defRPr/>
              </a:pPr>
              <a:endParaRPr lang="es-ES" sz="300" i="1" dirty="0">
                <a:latin typeface="Calibri" panose="020F0502020204030204" pitchFamily="34" charset="0"/>
                <a:cs typeface="Calibri" panose="020F0502020204030204" pitchFamily="34" charset="0"/>
              </a:endParaRPr>
            </a:p>
          </p:txBody>
        </p:sp>
        <p:cxnSp>
          <p:nvCxnSpPr>
            <p:cNvPr id="14" name="Straight Arrow Connector 35">
              <a:extLst>
                <a:ext uri="{FF2B5EF4-FFF2-40B4-BE49-F238E27FC236}">
                  <a16:creationId xmlns:a16="http://schemas.microsoft.com/office/drawing/2014/main" xmlns="" id="{DFC3EA27-92CC-8D46-A67C-26224CE4A3A3}"/>
                </a:ext>
              </a:extLst>
            </p:cNvPr>
            <p:cNvCxnSpPr>
              <a:cxnSpLocks/>
            </p:cNvCxnSpPr>
            <p:nvPr/>
          </p:nvCxnSpPr>
          <p:spPr bwMode="auto">
            <a:xfrm>
              <a:off x="6020965" y="3809196"/>
              <a:ext cx="0" cy="1196669"/>
            </a:xfrm>
            <a:prstGeom prst="straightConnector1">
              <a:avLst/>
            </a:prstGeom>
            <a:ln w="50800" cap="flat">
              <a:solidFill>
                <a:srgbClr val="00B05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6" name="47 CuadroTexto">
              <a:extLst>
                <a:ext uri="{FF2B5EF4-FFF2-40B4-BE49-F238E27FC236}">
                  <a16:creationId xmlns:a16="http://schemas.microsoft.com/office/drawing/2014/main" xmlns="" id="{9B27033A-C4B0-184E-BDC6-24C7BE6295C9}"/>
                </a:ext>
              </a:extLst>
            </p:cNvPr>
            <p:cNvSpPr txBox="1">
              <a:spLocks noChangeArrowheads="1"/>
            </p:cNvSpPr>
            <p:nvPr/>
          </p:nvSpPr>
          <p:spPr bwMode="auto">
            <a:xfrm>
              <a:off x="51067" y="620714"/>
              <a:ext cx="1707314" cy="3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1200" b="1">
                  <a:solidFill>
                    <a:schemeClr val="tx2">
                      <a:lumMod val="60000"/>
                      <a:lumOff val="40000"/>
                    </a:schemeClr>
                  </a:solidFill>
                  <a:latin typeface="Calibri" panose="020F0502020204030204" pitchFamily="34" charset="0"/>
                  <a:cs typeface="Calibri" panose="020F0502020204030204" pitchFamily="34" charset="0"/>
                </a:rPr>
                <a:t>AFORES</a:t>
              </a:r>
              <a:r>
                <a:rPr lang="es-US" sz="1200" b="1">
                  <a:solidFill>
                    <a:schemeClr val="tx2">
                      <a:lumMod val="60000"/>
                      <a:lumOff val="40000"/>
                    </a:schemeClr>
                  </a:solidFill>
                  <a:latin typeface="Calibri" panose="020F0502020204030204" pitchFamily="34" charset="0"/>
                  <a:cs typeface="Calibri" panose="020F0502020204030204" pitchFamily="34" charset="0"/>
                </a:rPr>
                <a:t> (FPA)</a:t>
              </a:r>
              <a:endParaRPr lang="es-ES" sz="700" b="1" dirty="0">
                <a:solidFill>
                  <a:schemeClr val="tx2">
                    <a:lumMod val="60000"/>
                    <a:lumOff val="40000"/>
                  </a:schemeClr>
                </a:solidFill>
                <a:latin typeface="Calibri" panose="020F0502020204030204" pitchFamily="34" charset="0"/>
                <a:cs typeface="Calibri" panose="020F0502020204030204" pitchFamily="34" charset="0"/>
              </a:endParaRPr>
            </a:p>
          </p:txBody>
        </p:sp>
        <p:sp>
          <p:nvSpPr>
            <p:cNvPr id="17" name="47 CuadroTexto">
              <a:extLst>
                <a:ext uri="{FF2B5EF4-FFF2-40B4-BE49-F238E27FC236}">
                  <a16:creationId xmlns:a16="http://schemas.microsoft.com/office/drawing/2014/main" xmlns="" id="{E60BDA0A-C4BB-8048-A6E0-C7B2BC5D2249}"/>
                </a:ext>
              </a:extLst>
            </p:cNvPr>
            <p:cNvSpPr txBox="1">
              <a:spLocks noChangeArrowheads="1"/>
            </p:cNvSpPr>
            <p:nvPr/>
          </p:nvSpPr>
          <p:spPr bwMode="auto">
            <a:xfrm>
              <a:off x="279429" y="2194275"/>
              <a:ext cx="2098651" cy="32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US" sz="1200" b="1">
                  <a:solidFill>
                    <a:schemeClr val="tx2">
                      <a:lumMod val="60000"/>
                      <a:lumOff val="40000"/>
                    </a:schemeClr>
                  </a:solidFill>
                  <a:latin typeface="Calibri" panose="020F0502020204030204" pitchFamily="34" charset="0"/>
                  <a:cs typeface="Calibri" panose="020F0502020204030204" pitchFamily="34" charset="0"/>
                </a:rPr>
                <a:t>Social Security Institutes</a:t>
              </a:r>
              <a:endParaRPr lang="es-ES" sz="700" b="1" dirty="0">
                <a:solidFill>
                  <a:schemeClr val="tx2">
                    <a:lumMod val="60000"/>
                    <a:lumOff val="40000"/>
                  </a:schemeClr>
                </a:solidFill>
                <a:latin typeface="Calibri" panose="020F0502020204030204" pitchFamily="34" charset="0"/>
                <a:cs typeface="Calibri" panose="020F0502020204030204" pitchFamily="34" charset="0"/>
              </a:endParaRPr>
            </a:p>
          </p:txBody>
        </p:sp>
        <p:cxnSp>
          <p:nvCxnSpPr>
            <p:cNvPr id="18" name="Straight Arrow Connector 35">
              <a:extLst>
                <a:ext uri="{FF2B5EF4-FFF2-40B4-BE49-F238E27FC236}">
                  <a16:creationId xmlns:a16="http://schemas.microsoft.com/office/drawing/2014/main" xmlns="" id="{78D36894-7D4A-D240-986A-8A35351BB226}"/>
                </a:ext>
              </a:extLst>
            </p:cNvPr>
            <p:cNvCxnSpPr>
              <a:cxnSpLocks/>
            </p:cNvCxnSpPr>
            <p:nvPr/>
          </p:nvCxnSpPr>
          <p:spPr bwMode="auto">
            <a:xfrm>
              <a:off x="5743564" y="3792700"/>
              <a:ext cx="0" cy="1213165"/>
            </a:xfrm>
            <a:prstGeom prst="straightConnector1">
              <a:avLst/>
            </a:prstGeom>
            <a:ln w="50800" cap="flat">
              <a:solidFill>
                <a:schemeClr val="accent1">
                  <a:lumMod val="75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9" name="25 CuadroTexto">
              <a:extLst>
                <a:ext uri="{FF2B5EF4-FFF2-40B4-BE49-F238E27FC236}">
                  <a16:creationId xmlns:a16="http://schemas.microsoft.com/office/drawing/2014/main" xmlns="" id="{19F1B251-99D3-C04B-BB62-8AAFC5F80AE4}"/>
                </a:ext>
              </a:extLst>
            </p:cNvPr>
            <p:cNvSpPr txBox="1">
              <a:spLocks noChangeArrowheads="1"/>
            </p:cNvSpPr>
            <p:nvPr/>
          </p:nvSpPr>
          <p:spPr bwMode="auto">
            <a:xfrm rot="1568114">
              <a:off x="2694206" y="1868722"/>
              <a:ext cx="1584325" cy="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Connect Direct</a:t>
              </a:r>
            </a:p>
          </p:txBody>
        </p:sp>
        <p:cxnSp>
          <p:nvCxnSpPr>
            <p:cNvPr id="20" name="Straight Arrow Connector 35">
              <a:extLst>
                <a:ext uri="{FF2B5EF4-FFF2-40B4-BE49-F238E27FC236}">
                  <a16:creationId xmlns:a16="http://schemas.microsoft.com/office/drawing/2014/main" xmlns="" id="{7C3E09F6-AD35-A54B-A073-3CAE9CAE50A6}"/>
                </a:ext>
              </a:extLst>
            </p:cNvPr>
            <p:cNvCxnSpPr>
              <a:cxnSpLocks/>
            </p:cNvCxnSpPr>
            <p:nvPr/>
          </p:nvCxnSpPr>
          <p:spPr bwMode="auto">
            <a:xfrm>
              <a:off x="1711326" y="1687014"/>
              <a:ext cx="3160714" cy="1310186"/>
            </a:xfrm>
            <a:prstGeom prst="straightConnector1">
              <a:avLst/>
            </a:prstGeom>
            <a:ln w="50800" cap="flat">
              <a:solidFill>
                <a:schemeClr val="accent1">
                  <a:lumMod val="75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1" name="25 CuadroTexto">
              <a:extLst>
                <a:ext uri="{FF2B5EF4-FFF2-40B4-BE49-F238E27FC236}">
                  <a16:creationId xmlns:a16="http://schemas.microsoft.com/office/drawing/2014/main" xmlns="" id="{14812A97-5F11-0342-A074-21AD7F0F0DF5}"/>
                </a:ext>
              </a:extLst>
            </p:cNvPr>
            <p:cNvSpPr txBox="1">
              <a:spLocks noChangeArrowheads="1"/>
            </p:cNvSpPr>
            <p:nvPr/>
          </p:nvSpPr>
          <p:spPr bwMode="auto">
            <a:xfrm rot="1316958">
              <a:off x="2170987" y="2314166"/>
              <a:ext cx="1920875" cy="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CD/DVD (cifrados en Contingencia)</a:t>
              </a:r>
            </a:p>
          </p:txBody>
        </p:sp>
        <p:sp>
          <p:nvSpPr>
            <p:cNvPr id="22" name="25 CuadroTexto">
              <a:extLst>
                <a:ext uri="{FF2B5EF4-FFF2-40B4-BE49-F238E27FC236}">
                  <a16:creationId xmlns:a16="http://schemas.microsoft.com/office/drawing/2014/main" xmlns="" id="{719E4613-D75E-FC43-85E9-9044F085660A}"/>
                </a:ext>
              </a:extLst>
            </p:cNvPr>
            <p:cNvSpPr txBox="1">
              <a:spLocks noChangeArrowheads="1"/>
            </p:cNvSpPr>
            <p:nvPr/>
          </p:nvSpPr>
          <p:spPr bwMode="auto">
            <a:xfrm>
              <a:off x="3143251" y="3137969"/>
              <a:ext cx="1584325" cy="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Connect Direct</a:t>
              </a:r>
            </a:p>
          </p:txBody>
        </p:sp>
        <p:sp>
          <p:nvSpPr>
            <p:cNvPr id="23" name="25 CuadroTexto">
              <a:extLst>
                <a:ext uri="{FF2B5EF4-FFF2-40B4-BE49-F238E27FC236}">
                  <a16:creationId xmlns:a16="http://schemas.microsoft.com/office/drawing/2014/main" xmlns="" id="{04AC4F78-5862-3D44-95EE-961EE39DCB0E}"/>
                </a:ext>
              </a:extLst>
            </p:cNvPr>
            <p:cNvSpPr txBox="1">
              <a:spLocks noChangeArrowheads="1"/>
            </p:cNvSpPr>
            <p:nvPr/>
          </p:nvSpPr>
          <p:spPr bwMode="auto">
            <a:xfrm>
              <a:off x="5076363" y="4106752"/>
              <a:ext cx="771801" cy="2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CD/DVD </a:t>
              </a:r>
            </a:p>
            <a:p>
              <a:pPr algn="ctr" eaLnBrk="1" hangingPunct="1"/>
              <a:r>
                <a:rPr lang="es-MX" sz="500" i="1" dirty="0"/>
                <a:t>(cifrados)</a:t>
              </a:r>
            </a:p>
          </p:txBody>
        </p:sp>
        <p:sp>
          <p:nvSpPr>
            <p:cNvPr id="24" name="25 CuadroTexto">
              <a:extLst>
                <a:ext uri="{FF2B5EF4-FFF2-40B4-BE49-F238E27FC236}">
                  <a16:creationId xmlns:a16="http://schemas.microsoft.com/office/drawing/2014/main" xmlns="" id="{7C413323-FB5F-0E42-B054-F2945917C98E}"/>
                </a:ext>
              </a:extLst>
            </p:cNvPr>
            <p:cNvSpPr txBox="1">
              <a:spLocks noChangeArrowheads="1"/>
            </p:cNvSpPr>
            <p:nvPr/>
          </p:nvSpPr>
          <p:spPr bwMode="auto">
            <a:xfrm>
              <a:off x="6051048" y="4091068"/>
              <a:ext cx="518543" cy="2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Connect </a:t>
              </a:r>
            </a:p>
            <a:p>
              <a:pPr algn="ctr" eaLnBrk="1" hangingPunct="1"/>
              <a:r>
                <a:rPr lang="es-MX" sz="500" i="1" dirty="0"/>
                <a:t>Direct</a:t>
              </a:r>
            </a:p>
          </p:txBody>
        </p:sp>
        <p:cxnSp>
          <p:nvCxnSpPr>
            <p:cNvPr id="26" name="Straight Arrow Connector 35">
              <a:extLst>
                <a:ext uri="{FF2B5EF4-FFF2-40B4-BE49-F238E27FC236}">
                  <a16:creationId xmlns:a16="http://schemas.microsoft.com/office/drawing/2014/main" xmlns="" id="{1E892EE9-FFAA-FF4A-9FAC-4DF0A5B1AF75}"/>
                </a:ext>
              </a:extLst>
            </p:cNvPr>
            <p:cNvCxnSpPr>
              <a:cxnSpLocks/>
            </p:cNvCxnSpPr>
            <p:nvPr/>
          </p:nvCxnSpPr>
          <p:spPr bwMode="auto">
            <a:xfrm flipH="1">
              <a:off x="2495379" y="3782194"/>
              <a:ext cx="2781128" cy="1296161"/>
            </a:xfrm>
            <a:prstGeom prst="straightConnector1">
              <a:avLst/>
            </a:prstGeom>
            <a:ln w="50800" cap="flat" cmpd="sng">
              <a:solidFill>
                <a:schemeClr val="accent5">
                  <a:lumMod val="60000"/>
                  <a:lumOff val="4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7" name="25 CuadroTexto">
              <a:extLst>
                <a:ext uri="{FF2B5EF4-FFF2-40B4-BE49-F238E27FC236}">
                  <a16:creationId xmlns:a16="http://schemas.microsoft.com/office/drawing/2014/main" xmlns="" id="{097D26AF-014D-7444-8DE5-D31BE744DBCB}"/>
                </a:ext>
              </a:extLst>
            </p:cNvPr>
            <p:cNvSpPr txBox="1">
              <a:spLocks noChangeArrowheads="1"/>
            </p:cNvSpPr>
            <p:nvPr/>
          </p:nvSpPr>
          <p:spPr bwMode="auto">
            <a:xfrm rot="19895605">
              <a:off x="3188257" y="4363498"/>
              <a:ext cx="1584325" cy="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WebServices</a:t>
              </a:r>
            </a:p>
          </p:txBody>
        </p:sp>
        <p:pic>
          <p:nvPicPr>
            <p:cNvPr id="28" name="Picture 140" descr="imagesCAW3E7G3.jpg">
              <a:extLst>
                <a:ext uri="{FF2B5EF4-FFF2-40B4-BE49-F238E27FC236}">
                  <a16:creationId xmlns:a16="http://schemas.microsoft.com/office/drawing/2014/main" xmlns="" id="{D12CFCEE-C333-2A46-B8C0-FCB04A280E33}"/>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50866" y="2424460"/>
              <a:ext cx="1087436"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1" descr="imagesCAMR06B2.jpg">
              <a:extLst>
                <a:ext uri="{FF2B5EF4-FFF2-40B4-BE49-F238E27FC236}">
                  <a16:creationId xmlns:a16="http://schemas.microsoft.com/office/drawing/2014/main" xmlns="" id="{D57042F4-F0AC-CA4D-A203-2857823F0931}"/>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55690" y="2743549"/>
              <a:ext cx="514350" cy="63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42">
              <a:extLst>
                <a:ext uri="{FF2B5EF4-FFF2-40B4-BE49-F238E27FC236}">
                  <a16:creationId xmlns:a16="http://schemas.microsoft.com/office/drawing/2014/main" xmlns="" id="{8C8345C2-682D-E44B-974D-5027F0695D91}"/>
                </a:ext>
              </a:extLst>
            </p:cNvPr>
            <p:cNvGrpSpPr>
              <a:grpSpLocks/>
            </p:cNvGrpSpPr>
            <p:nvPr/>
          </p:nvGrpSpPr>
          <p:grpSpPr bwMode="auto">
            <a:xfrm>
              <a:off x="4727576" y="627052"/>
              <a:ext cx="5832475" cy="3138330"/>
              <a:chOff x="2195736" y="1309907"/>
              <a:chExt cx="6667277" cy="3811467"/>
            </a:xfrm>
          </p:grpSpPr>
          <p:sp>
            <p:nvSpPr>
              <p:cNvPr id="46" name="11 Rectángulo redondeado">
                <a:extLst>
                  <a:ext uri="{FF2B5EF4-FFF2-40B4-BE49-F238E27FC236}">
                    <a16:creationId xmlns:a16="http://schemas.microsoft.com/office/drawing/2014/main" xmlns="" id="{A620DEFE-D947-FB42-92BC-BA94A9392AA9}"/>
                  </a:ext>
                </a:extLst>
              </p:cNvPr>
              <p:cNvSpPr/>
              <p:nvPr/>
            </p:nvSpPr>
            <p:spPr bwMode="auto">
              <a:xfrm>
                <a:off x="2504239" y="1309907"/>
                <a:ext cx="6358774" cy="3811467"/>
              </a:xfrm>
              <a:prstGeom prst="round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7" name="13 Rectángulo redondeado">
                <a:extLst>
                  <a:ext uri="{FF2B5EF4-FFF2-40B4-BE49-F238E27FC236}">
                    <a16:creationId xmlns:a16="http://schemas.microsoft.com/office/drawing/2014/main" xmlns="" id="{186D8A18-F8D1-1440-A437-7C927065AF0F}"/>
                  </a:ext>
                </a:extLst>
              </p:cNvPr>
              <p:cNvSpPr/>
              <p:nvPr/>
            </p:nvSpPr>
            <p:spPr bwMode="auto">
              <a:xfrm>
                <a:off x="3827169" y="1412104"/>
                <a:ext cx="4965071" cy="3410830"/>
              </a:xfrm>
              <a:prstGeom prst="roundRect">
                <a:avLst/>
              </a:prstGeom>
              <a:solidFill>
                <a:schemeClr val="accent1">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8" name="14 Rectángulo redondeado">
                <a:extLst>
                  <a:ext uri="{FF2B5EF4-FFF2-40B4-BE49-F238E27FC236}">
                    <a16:creationId xmlns:a16="http://schemas.microsoft.com/office/drawing/2014/main" xmlns="" id="{D2C580AB-468E-0948-960A-EE946CB7694C}"/>
                  </a:ext>
                </a:extLst>
              </p:cNvPr>
              <p:cNvSpPr/>
              <p:nvPr/>
            </p:nvSpPr>
            <p:spPr bwMode="auto">
              <a:xfrm>
                <a:off x="5322497" y="1554775"/>
                <a:ext cx="3397154" cy="2714625"/>
              </a:xfrm>
              <a:prstGeom prst="round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200" dirty="0"/>
              </a:p>
            </p:txBody>
          </p:sp>
          <p:sp>
            <p:nvSpPr>
              <p:cNvPr id="49" name="12 Rectángulo redondeado">
                <a:extLst>
                  <a:ext uri="{FF2B5EF4-FFF2-40B4-BE49-F238E27FC236}">
                    <a16:creationId xmlns:a16="http://schemas.microsoft.com/office/drawing/2014/main" xmlns="" id="{A551D35F-D251-9147-A1CF-0418A805AA71}"/>
                  </a:ext>
                </a:extLst>
              </p:cNvPr>
              <p:cNvSpPr/>
              <p:nvPr/>
            </p:nvSpPr>
            <p:spPr bwMode="auto">
              <a:xfrm>
                <a:off x="6776454" y="2187100"/>
                <a:ext cx="1840125" cy="1301400"/>
              </a:xfrm>
              <a:prstGeom prst="round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200" dirty="0">
                  <a:solidFill>
                    <a:schemeClr val="tx1"/>
                  </a:solidFill>
                </a:endParaRPr>
              </a:p>
              <a:p>
                <a:pPr algn="ctr">
                  <a:defRPr/>
                </a:pPr>
                <a:endParaRPr lang="es-MX" sz="1200" dirty="0">
                  <a:solidFill>
                    <a:schemeClr val="tx1"/>
                  </a:solidFill>
                </a:endParaRPr>
              </a:p>
              <a:p>
                <a:pPr algn="ctr">
                  <a:defRPr/>
                </a:pPr>
                <a:r>
                  <a:rPr lang="es-US" sz="1200">
                    <a:solidFill>
                      <a:schemeClr val="tx1"/>
                    </a:solidFill>
                  </a:rPr>
                  <a:t>Central Database</a:t>
                </a:r>
                <a:endParaRPr lang="es-ES" sz="1200" dirty="0">
                  <a:solidFill>
                    <a:schemeClr val="tx1"/>
                  </a:solidFill>
                </a:endParaRPr>
              </a:p>
            </p:txBody>
          </p:sp>
          <p:sp>
            <p:nvSpPr>
              <p:cNvPr id="50" name="15 CuadroTexto">
                <a:extLst>
                  <a:ext uri="{FF2B5EF4-FFF2-40B4-BE49-F238E27FC236}">
                    <a16:creationId xmlns:a16="http://schemas.microsoft.com/office/drawing/2014/main" xmlns="" id="{7E6FCC54-EC4E-9948-BE92-63CBD9A3F4E4}"/>
                  </a:ext>
                </a:extLst>
              </p:cNvPr>
              <p:cNvSpPr txBox="1">
                <a:spLocks noChangeArrowheads="1"/>
              </p:cNvSpPr>
              <p:nvPr/>
            </p:nvSpPr>
            <p:spPr bwMode="auto">
              <a:xfrm>
                <a:off x="5348741" y="1718361"/>
                <a:ext cx="3078469" cy="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US" sz="1200" b="1">
                    <a:latin typeface="Calibri" panose="020F0502020204030204" pitchFamily="34" charset="0"/>
                    <a:cs typeface="Calibri" panose="020F0502020204030204" pitchFamily="34" charset="0"/>
                  </a:rPr>
                  <a:t>Applications</a:t>
                </a:r>
                <a:endParaRPr lang="es-ES" sz="1200" b="1" dirty="0">
                  <a:latin typeface="Calibri" panose="020F0502020204030204" pitchFamily="34" charset="0"/>
                  <a:cs typeface="Calibri" panose="020F0502020204030204" pitchFamily="34" charset="0"/>
                </a:endParaRPr>
              </a:p>
            </p:txBody>
          </p:sp>
          <p:sp>
            <p:nvSpPr>
              <p:cNvPr id="51" name="16 CuadroTexto">
                <a:extLst>
                  <a:ext uri="{FF2B5EF4-FFF2-40B4-BE49-F238E27FC236}">
                    <a16:creationId xmlns:a16="http://schemas.microsoft.com/office/drawing/2014/main" xmlns="" id="{7E7FB52E-EAF5-434B-A07E-29EFBCA6D470}"/>
                  </a:ext>
                </a:extLst>
              </p:cNvPr>
              <p:cNvSpPr txBox="1">
                <a:spLocks noChangeArrowheads="1"/>
              </p:cNvSpPr>
              <p:nvPr/>
            </p:nvSpPr>
            <p:spPr bwMode="auto">
              <a:xfrm>
                <a:off x="3933827" y="1634086"/>
                <a:ext cx="1354137" cy="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1200" b="1">
                    <a:latin typeface="Calibri" panose="020F0502020204030204" pitchFamily="34" charset="0"/>
                    <a:cs typeface="Calibri" panose="020F0502020204030204" pitchFamily="34" charset="0"/>
                  </a:rPr>
                  <a:t>Plat</a:t>
                </a:r>
                <a:r>
                  <a:rPr lang="es-US" sz="1200" b="1">
                    <a:latin typeface="Calibri" panose="020F0502020204030204" pitchFamily="34" charset="0"/>
                    <a:cs typeface="Calibri" panose="020F0502020204030204" pitchFamily="34" charset="0"/>
                  </a:rPr>
                  <a:t>tform</a:t>
                </a:r>
                <a:endParaRPr lang="es-ES" sz="1200" b="1" dirty="0">
                  <a:latin typeface="Calibri" panose="020F0502020204030204" pitchFamily="34" charset="0"/>
                  <a:cs typeface="Calibri" panose="020F0502020204030204" pitchFamily="34" charset="0"/>
                </a:endParaRPr>
              </a:p>
            </p:txBody>
          </p:sp>
          <p:sp>
            <p:nvSpPr>
              <p:cNvPr id="52" name="17 CuadroTexto">
                <a:extLst>
                  <a:ext uri="{FF2B5EF4-FFF2-40B4-BE49-F238E27FC236}">
                    <a16:creationId xmlns:a16="http://schemas.microsoft.com/office/drawing/2014/main" xmlns="" id="{4EDAF37B-983E-784E-A119-788A258A1B69}"/>
                  </a:ext>
                </a:extLst>
              </p:cNvPr>
              <p:cNvSpPr txBox="1">
                <a:spLocks noChangeArrowheads="1"/>
              </p:cNvSpPr>
              <p:nvPr/>
            </p:nvSpPr>
            <p:spPr bwMode="auto">
              <a:xfrm>
                <a:off x="4047763" y="2030727"/>
                <a:ext cx="1484019" cy="2355171"/>
              </a:xfrm>
              <a:prstGeom prst="rect">
                <a:avLst/>
              </a:prstGeom>
              <a:noFill/>
              <a:ln w="9525">
                <a:noFill/>
                <a:miter lim="800000"/>
                <a:headEnd/>
                <a:tailEnd/>
              </a:ln>
            </p:spPr>
            <p:txBody>
              <a:bodyPr wrap="square">
                <a:spAutoFit/>
              </a:bodyPr>
              <a:lstStyle/>
              <a:p>
                <a:pPr algn="just">
                  <a:buFont typeface="Arial" charset="0"/>
                  <a:buChar char="•"/>
                  <a:defRPr/>
                </a:pPr>
                <a:r>
                  <a:rPr lang="es-MX" sz="1000" i="1" dirty="0">
                    <a:latin typeface="Calibri" panose="020F0502020204030204" pitchFamily="34" charset="0"/>
                    <a:cs typeface="Calibri" panose="020F0502020204030204" pitchFamily="34" charset="0"/>
                  </a:rPr>
                  <a:t>Sistemas</a:t>
                </a:r>
              </a:p>
              <a:p>
                <a:pPr algn="just">
                  <a:defRPr/>
                </a:pPr>
                <a:r>
                  <a:rPr lang="es-MX" sz="1000" i="1">
                    <a:latin typeface="Calibri" panose="020F0502020204030204" pitchFamily="34" charset="0"/>
                    <a:cs typeface="Calibri" panose="020F0502020204030204" pitchFamily="34" charset="0"/>
                  </a:rPr>
                  <a:t> </a:t>
                </a:r>
                <a:r>
                  <a:rPr lang="es-US" sz="1000" i="1">
                    <a:latin typeface="Calibri" panose="020F0502020204030204" pitchFamily="34" charset="0"/>
                    <a:cs typeface="Calibri" panose="020F0502020204030204" pitchFamily="34" charset="0"/>
                  </a:rPr>
                  <a:t>Operating Systems</a:t>
                </a:r>
                <a:endParaRPr lang="es-MX" sz="1000" i="1" dirty="0">
                  <a:latin typeface="Calibri" panose="020F0502020204030204" pitchFamily="34" charset="0"/>
                  <a:cs typeface="Calibri" panose="020F0502020204030204" pitchFamily="34" charset="0"/>
                </a:endParaRPr>
              </a:p>
              <a:p>
                <a:pPr algn="just">
                  <a:defRPr/>
                </a:pPr>
                <a:r>
                  <a:rPr lang="es-MX" sz="700" i="1" u="sng" dirty="0">
                    <a:latin typeface="Calibri" panose="020F0502020204030204" pitchFamily="34" charset="0"/>
                    <a:cs typeface="Calibri" panose="020F0502020204030204" pitchFamily="34" charset="0"/>
                  </a:rPr>
                  <a:t>Windows</a:t>
                </a:r>
              </a:p>
              <a:p>
                <a:pPr algn="just">
                  <a:defRPr/>
                </a:pPr>
                <a:r>
                  <a:rPr lang="es-MX" sz="700" i="1" u="sng" dirty="0">
                    <a:latin typeface="Calibri" panose="020F0502020204030204" pitchFamily="34" charset="0"/>
                    <a:cs typeface="Calibri" panose="020F0502020204030204" pitchFamily="34" charset="0"/>
                  </a:rPr>
                  <a:t>LINUX</a:t>
                </a:r>
              </a:p>
              <a:p>
                <a:pPr algn="just">
                  <a:defRPr/>
                </a:pPr>
                <a:r>
                  <a:rPr lang="es-MX" sz="700" i="1" u="sng" dirty="0">
                    <a:latin typeface="Calibri" panose="020F0502020204030204" pitchFamily="34" charset="0"/>
                    <a:cs typeface="Calibri" panose="020F0502020204030204" pitchFamily="34" charset="0"/>
                  </a:rPr>
                  <a:t>UNIX</a:t>
                </a:r>
              </a:p>
              <a:p>
                <a:pPr algn="just">
                  <a:buFont typeface="Arial" charset="0"/>
                  <a:buChar char="•"/>
                  <a:defRPr/>
                </a:pPr>
                <a:endParaRPr lang="es-MX" sz="1000" i="1" dirty="0">
                  <a:latin typeface="Calibri" panose="020F0502020204030204" pitchFamily="34" charset="0"/>
                  <a:cs typeface="Calibri" panose="020F0502020204030204" pitchFamily="34" charset="0"/>
                </a:endParaRPr>
              </a:p>
              <a:p>
                <a:pPr algn="just">
                  <a:defRPr/>
                </a:pPr>
                <a:endParaRPr lang="es-MX" sz="1000" i="1" dirty="0">
                  <a:latin typeface="Calibri" panose="020F0502020204030204" pitchFamily="34" charset="0"/>
                  <a:cs typeface="Calibri" panose="020F0502020204030204" pitchFamily="34" charset="0"/>
                </a:endParaRPr>
              </a:p>
              <a:p>
                <a:pPr algn="just">
                  <a:buFont typeface="Arial" charset="0"/>
                  <a:buChar char="•"/>
                  <a:defRPr/>
                </a:pPr>
                <a:r>
                  <a:rPr lang="es-US" sz="1000" i="1">
                    <a:latin typeface="Calibri" panose="020F0502020204030204" pitchFamily="34" charset="0"/>
                    <a:cs typeface="Calibri" panose="020F0502020204030204" pitchFamily="34" charset="0"/>
                  </a:rPr>
                  <a:t>Autentication</a:t>
                </a:r>
                <a:endParaRPr lang="es-MX" sz="1000" i="1" dirty="0">
                  <a:latin typeface="Calibri" panose="020F0502020204030204" pitchFamily="34" charset="0"/>
                  <a:cs typeface="Calibri" panose="020F0502020204030204" pitchFamily="34" charset="0"/>
                </a:endParaRPr>
              </a:p>
              <a:p>
                <a:pPr algn="just">
                  <a:defRPr/>
                </a:pPr>
                <a:r>
                  <a:rPr lang="es-MX" sz="700" i="1" u="sng" dirty="0">
                    <a:latin typeface="Calibri" panose="020F0502020204030204" pitchFamily="34" charset="0"/>
                    <a:cs typeface="Calibri" panose="020F0502020204030204" pitchFamily="34" charset="0"/>
                  </a:rPr>
                  <a:t>Active Directory</a:t>
                </a:r>
              </a:p>
              <a:p>
                <a:pPr algn="just">
                  <a:defRPr/>
                </a:pPr>
                <a:r>
                  <a:rPr lang="es-MX" sz="700" i="1" u="sng" dirty="0">
                    <a:latin typeface="Calibri" panose="020F0502020204030204" pitchFamily="34" charset="0"/>
                    <a:cs typeface="Calibri" panose="020F0502020204030204" pitchFamily="34" charset="0"/>
                  </a:rPr>
                  <a:t>Majordomo</a:t>
                </a:r>
              </a:p>
              <a:p>
                <a:pPr algn="just">
                  <a:defRPr/>
                </a:pPr>
                <a:r>
                  <a:rPr lang="es-MX" sz="700" i="1" u="sng" dirty="0">
                    <a:latin typeface="Calibri" panose="020F0502020204030204" pitchFamily="34" charset="0"/>
                    <a:cs typeface="Calibri" panose="020F0502020204030204" pitchFamily="34" charset="0"/>
                  </a:rPr>
                  <a:t>OID</a:t>
                </a:r>
                <a:endParaRPr lang="es-ES" sz="700" i="1" u="sng" dirty="0">
                  <a:latin typeface="Calibri" panose="020F0502020204030204" pitchFamily="34" charset="0"/>
                  <a:cs typeface="Calibri" panose="020F0502020204030204" pitchFamily="34" charset="0"/>
                </a:endParaRPr>
              </a:p>
            </p:txBody>
          </p:sp>
          <p:graphicFrame>
            <p:nvGraphicFramePr>
              <p:cNvPr id="53" name="Object 5">
                <a:extLst>
                  <a:ext uri="{FF2B5EF4-FFF2-40B4-BE49-F238E27FC236}">
                    <a16:creationId xmlns:a16="http://schemas.microsoft.com/office/drawing/2014/main" xmlns="" id="{DAAB42F5-9C69-5447-8C58-8CFF362B4085}"/>
                  </a:ext>
                </a:extLst>
              </p:cNvPr>
              <p:cNvGraphicFramePr>
                <a:graphicFrameLocks noChangeAspect="1"/>
              </p:cNvGraphicFramePr>
              <p:nvPr/>
            </p:nvGraphicFramePr>
            <p:xfrm>
              <a:off x="5135563" y="2340894"/>
              <a:ext cx="373063" cy="560388"/>
            </p:xfrm>
            <a:graphic>
              <a:graphicData uri="http://schemas.openxmlformats.org/presentationml/2006/ole">
                <mc:AlternateContent xmlns:mc="http://schemas.openxmlformats.org/markup-compatibility/2006">
                  <mc:Choice xmlns:v="urn:schemas-microsoft-com:vml" Requires="v">
                    <p:oleObj spid="_x0000_s1045" name="Visio" r:id="rId17" imgW="7244862" imgH="11676185" progId="Visio.Drawing.11">
                      <p:embed/>
                    </p:oleObj>
                  </mc:Choice>
                  <mc:Fallback>
                    <p:oleObj name="Visio" r:id="rId17" imgW="7244862" imgH="11676185" progId="Visio.Drawing.11">
                      <p:embed/>
                      <p:pic>
                        <p:nvPicPr>
                          <p:cNvPr id="53" name="Object 5">
                            <a:extLst>
                              <a:ext uri="{FF2B5EF4-FFF2-40B4-BE49-F238E27FC236}">
                                <a16:creationId xmlns:a16="http://schemas.microsoft.com/office/drawing/2014/main" xmlns="" id="{DAAB42F5-9C69-5447-8C58-8CFF362B408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35563" y="2340894"/>
                            <a:ext cx="373063" cy="5603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6">
                <a:extLst>
                  <a:ext uri="{FF2B5EF4-FFF2-40B4-BE49-F238E27FC236}">
                    <a16:creationId xmlns:a16="http://schemas.microsoft.com/office/drawing/2014/main" xmlns="" id="{534EDF42-E0BC-B34E-B943-B22BB8B1F325}"/>
                  </a:ext>
                </a:extLst>
              </p:cNvPr>
              <p:cNvGraphicFramePr>
                <a:graphicFrameLocks noChangeAspect="1"/>
              </p:cNvGraphicFramePr>
              <p:nvPr/>
            </p:nvGraphicFramePr>
            <p:xfrm>
              <a:off x="2394173" y="2276872"/>
              <a:ext cx="373063" cy="560388"/>
            </p:xfrm>
            <a:graphic>
              <a:graphicData uri="http://schemas.openxmlformats.org/presentationml/2006/ole">
                <mc:AlternateContent xmlns:mc="http://schemas.openxmlformats.org/markup-compatibility/2006">
                  <mc:Choice xmlns:v="urn:schemas-microsoft-com:vml" Requires="v">
                    <p:oleObj spid="_x0000_s1046" name="Visio" r:id="rId19" imgW="7244862" imgH="11676185" progId="Visio.Drawing.11">
                      <p:embed/>
                    </p:oleObj>
                  </mc:Choice>
                  <mc:Fallback>
                    <p:oleObj name="Visio" r:id="rId19" imgW="7244862" imgH="11676185" progId="Visio.Drawing.11">
                      <p:embed/>
                      <p:pic>
                        <p:nvPicPr>
                          <p:cNvPr id="54" name="Object 6">
                            <a:extLst>
                              <a:ext uri="{FF2B5EF4-FFF2-40B4-BE49-F238E27FC236}">
                                <a16:creationId xmlns:a16="http://schemas.microsoft.com/office/drawing/2014/main" xmlns="" id="{534EDF42-E0BC-B34E-B943-B22BB8B1F3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94173" y="2276872"/>
                            <a:ext cx="373063" cy="5603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5" name="Picture 43">
                <a:extLst>
                  <a:ext uri="{FF2B5EF4-FFF2-40B4-BE49-F238E27FC236}">
                    <a16:creationId xmlns:a16="http://schemas.microsoft.com/office/drawing/2014/main" xmlns="" id="{0AA0A7D8-8B99-4F42-B9FB-FB395281ACE0}"/>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195736" y="3075385"/>
                <a:ext cx="781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22 CuadroTexto">
                <a:extLst>
                  <a:ext uri="{FF2B5EF4-FFF2-40B4-BE49-F238E27FC236}">
                    <a16:creationId xmlns:a16="http://schemas.microsoft.com/office/drawing/2014/main" xmlns="" id="{58EE944E-3F8D-9943-A609-F65C16EAC8A2}"/>
                  </a:ext>
                </a:extLst>
              </p:cNvPr>
              <p:cNvSpPr txBox="1">
                <a:spLocks noChangeArrowheads="1"/>
              </p:cNvSpPr>
              <p:nvPr/>
            </p:nvSpPr>
            <p:spPr bwMode="auto">
              <a:xfrm>
                <a:off x="2612348" y="1733162"/>
                <a:ext cx="1118924" cy="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US" sz="1200" b="1">
                    <a:solidFill>
                      <a:schemeClr val="bg1"/>
                    </a:solidFill>
                    <a:latin typeface="Calibri" panose="020F0502020204030204" pitchFamily="34" charset="0"/>
                    <a:cs typeface="Calibri" panose="020F0502020204030204" pitchFamily="34" charset="0"/>
                  </a:rPr>
                  <a:t>Network</a:t>
                </a:r>
                <a:endParaRPr lang="es-ES" sz="1200" b="1" dirty="0">
                  <a:solidFill>
                    <a:schemeClr val="bg1"/>
                  </a:solidFill>
                  <a:latin typeface="Calibri" panose="020F0502020204030204" pitchFamily="34" charset="0"/>
                  <a:cs typeface="Calibri" panose="020F0502020204030204" pitchFamily="34" charset="0"/>
                </a:endParaRPr>
              </a:p>
            </p:txBody>
          </p:sp>
          <p:sp>
            <p:nvSpPr>
              <p:cNvPr id="57" name="25 CuadroTexto">
                <a:extLst>
                  <a:ext uri="{FF2B5EF4-FFF2-40B4-BE49-F238E27FC236}">
                    <a16:creationId xmlns:a16="http://schemas.microsoft.com/office/drawing/2014/main" xmlns="" id="{656035DF-6E14-7442-B794-B99F52331D73}"/>
                  </a:ext>
                </a:extLst>
              </p:cNvPr>
              <p:cNvSpPr txBox="1">
                <a:spLocks noChangeArrowheads="1"/>
              </p:cNvSpPr>
              <p:nvPr/>
            </p:nvSpPr>
            <p:spPr bwMode="auto">
              <a:xfrm>
                <a:off x="2862262" y="1983710"/>
                <a:ext cx="957263" cy="70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MX" sz="1050" i="1" dirty="0">
                  <a:solidFill>
                    <a:schemeClr val="bg1"/>
                  </a:solidFill>
                  <a:latin typeface="Calibri" panose="020F0502020204030204" pitchFamily="34" charset="0"/>
                  <a:cs typeface="Calibri" panose="020F0502020204030204" pitchFamily="34" charset="0"/>
                </a:endParaRPr>
              </a:p>
              <a:p>
                <a:pPr algn="just" eaLnBrk="1" hangingPunct="1"/>
                <a:r>
                  <a:rPr lang="es-MX" sz="800" i="1" u="sng" dirty="0">
                    <a:solidFill>
                      <a:schemeClr val="bg1"/>
                    </a:solidFill>
                    <a:latin typeface="Calibri" panose="020F0502020204030204" pitchFamily="34" charset="0"/>
                    <a:cs typeface="Calibri" panose="020F0502020204030204" pitchFamily="34" charset="0"/>
                  </a:rPr>
                  <a:t>WAN</a:t>
                </a:r>
              </a:p>
              <a:p>
                <a:pPr algn="just" eaLnBrk="1" hangingPunct="1"/>
                <a:r>
                  <a:rPr lang="es-MX" sz="800" i="1" u="sng" dirty="0">
                    <a:solidFill>
                      <a:schemeClr val="bg1"/>
                    </a:solidFill>
                    <a:latin typeface="Calibri" panose="020F0502020204030204" pitchFamily="34" charset="0"/>
                    <a:cs typeface="Calibri" panose="020F0502020204030204" pitchFamily="34" charset="0"/>
                  </a:rPr>
                  <a:t>LAN</a:t>
                </a:r>
                <a:endParaRPr lang="es-ES" sz="500" i="1" u="sng" dirty="0">
                  <a:solidFill>
                    <a:schemeClr val="bg1"/>
                  </a:solidFill>
                  <a:latin typeface="Calibri" panose="020F0502020204030204" pitchFamily="34" charset="0"/>
                  <a:cs typeface="Calibri" panose="020F0502020204030204" pitchFamily="34" charset="0"/>
                </a:endParaRPr>
              </a:p>
            </p:txBody>
          </p:sp>
          <p:sp>
            <p:nvSpPr>
              <p:cNvPr id="58" name="29 CuadroTexto">
                <a:extLst>
                  <a:ext uri="{FF2B5EF4-FFF2-40B4-BE49-F238E27FC236}">
                    <a16:creationId xmlns:a16="http://schemas.microsoft.com/office/drawing/2014/main" xmlns="" id="{9AC8F868-953C-9A47-9563-F7CFAE183A3C}"/>
                  </a:ext>
                </a:extLst>
              </p:cNvPr>
              <p:cNvSpPr txBox="1">
                <a:spLocks noChangeArrowheads="1"/>
              </p:cNvSpPr>
              <p:nvPr/>
            </p:nvSpPr>
            <p:spPr bwMode="auto">
              <a:xfrm>
                <a:off x="5516272" y="2211960"/>
                <a:ext cx="1656834" cy="2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US" sz="700" b="1" i="1" u="sng">
                    <a:latin typeface="Calibri" panose="020F0502020204030204" pitchFamily="34" charset="0"/>
                    <a:cs typeface="Calibri" panose="020F0502020204030204" pitchFamily="34" charset="0"/>
                  </a:rPr>
                  <a:t>CORE</a:t>
                </a:r>
                <a:endParaRPr lang="es-ES" sz="700" b="1" i="1" u="sng" dirty="0">
                  <a:latin typeface="Calibri" panose="020F0502020204030204" pitchFamily="34" charset="0"/>
                  <a:cs typeface="Calibri" panose="020F0502020204030204" pitchFamily="34" charset="0"/>
                </a:endParaRPr>
              </a:p>
            </p:txBody>
          </p:sp>
          <p:sp>
            <p:nvSpPr>
              <p:cNvPr id="59" name="32 CuadroTexto">
                <a:extLst>
                  <a:ext uri="{FF2B5EF4-FFF2-40B4-BE49-F238E27FC236}">
                    <a16:creationId xmlns:a16="http://schemas.microsoft.com/office/drawing/2014/main" xmlns="" id="{0F849314-639C-EE44-8CB4-B9E452B14C4D}"/>
                  </a:ext>
                </a:extLst>
              </p:cNvPr>
              <p:cNvSpPr txBox="1">
                <a:spLocks noChangeArrowheads="1"/>
              </p:cNvSpPr>
              <p:nvPr/>
            </p:nvSpPr>
            <p:spPr bwMode="auto">
              <a:xfrm>
                <a:off x="2410048" y="2918223"/>
                <a:ext cx="427038" cy="2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500" b="1" dirty="0"/>
                  <a:t>IPS</a:t>
                </a:r>
                <a:endParaRPr lang="es-ES" sz="500" b="1" dirty="0"/>
              </a:p>
            </p:txBody>
          </p:sp>
          <p:sp>
            <p:nvSpPr>
              <p:cNvPr id="60" name="33 CuadroTexto">
                <a:extLst>
                  <a:ext uri="{FF2B5EF4-FFF2-40B4-BE49-F238E27FC236}">
                    <a16:creationId xmlns:a16="http://schemas.microsoft.com/office/drawing/2014/main" xmlns="" id="{36A94D44-0933-C646-A550-9DC79D260535}"/>
                  </a:ext>
                </a:extLst>
              </p:cNvPr>
              <p:cNvSpPr txBox="1">
                <a:spLocks noChangeArrowheads="1"/>
              </p:cNvSpPr>
              <p:nvPr/>
            </p:nvSpPr>
            <p:spPr bwMode="auto">
              <a:xfrm>
                <a:off x="5105401" y="2544094"/>
                <a:ext cx="417512" cy="2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500" b="1" dirty="0"/>
                  <a:t>FW</a:t>
                </a:r>
                <a:endParaRPr lang="es-ES" sz="500" b="1" dirty="0"/>
              </a:p>
            </p:txBody>
          </p:sp>
          <p:sp>
            <p:nvSpPr>
              <p:cNvPr id="61" name="34 CuadroTexto">
                <a:extLst>
                  <a:ext uri="{FF2B5EF4-FFF2-40B4-BE49-F238E27FC236}">
                    <a16:creationId xmlns:a16="http://schemas.microsoft.com/office/drawing/2014/main" xmlns="" id="{7583F247-83BD-D64A-8293-7B4E924EE44F}"/>
                  </a:ext>
                </a:extLst>
              </p:cNvPr>
              <p:cNvSpPr txBox="1">
                <a:spLocks noChangeArrowheads="1"/>
              </p:cNvSpPr>
              <p:nvPr/>
            </p:nvSpPr>
            <p:spPr bwMode="auto">
              <a:xfrm>
                <a:off x="2362423" y="2495947"/>
                <a:ext cx="417513" cy="2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500" b="1" dirty="0"/>
                  <a:t>FW</a:t>
                </a:r>
                <a:endParaRPr lang="es-ES" sz="500" b="1" dirty="0"/>
              </a:p>
            </p:txBody>
          </p:sp>
          <p:graphicFrame>
            <p:nvGraphicFramePr>
              <p:cNvPr id="62" name="Object 65">
                <a:extLst>
                  <a:ext uri="{FF2B5EF4-FFF2-40B4-BE49-F238E27FC236}">
                    <a16:creationId xmlns:a16="http://schemas.microsoft.com/office/drawing/2014/main" xmlns="" id="{31CB3C61-5580-4245-9FA6-8C169EA217D7}"/>
                  </a:ext>
                </a:extLst>
              </p:cNvPr>
              <p:cNvGraphicFramePr>
                <a:graphicFrameLocks noChangeAspect="1"/>
              </p:cNvGraphicFramePr>
              <p:nvPr/>
            </p:nvGraphicFramePr>
            <p:xfrm>
              <a:off x="3635376" y="2340894"/>
              <a:ext cx="373062" cy="560388"/>
            </p:xfrm>
            <a:graphic>
              <a:graphicData uri="http://schemas.openxmlformats.org/presentationml/2006/ole">
                <mc:AlternateContent xmlns:mc="http://schemas.openxmlformats.org/markup-compatibility/2006">
                  <mc:Choice xmlns:v="urn:schemas-microsoft-com:vml" Requires="v">
                    <p:oleObj spid="_x0000_s1047" name="Visio" r:id="rId21" imgW="7244862" imgH="11676185" progId="Visio.Drawing.11">
                      <p:embed/>
                    </p:oleObj>
                  </mc:Choice>
                  <mc:Fallback>
                    <p:oleObj name="Visio" r:id="rId21" imgW="7244862" imgH="11676185" progId="Visio.Drawing.11">
                      <p:embed/>
                      <p:pic>
                        <p:nvPicPr>
                          <p:cNvPr id="62" name="Object 65">
                            <a:extLst>
                              <a:ext uri="{FF2B5EF4-FFF2-40B4-BE49-F238E27FC236}">
                                <a16:creationId xmlns:a16="http://schemas.microsoft.com/office/drawing/2014/main" xmlns="" id="{31CB3C61-5580-4245-9FA6-8C169EA217D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5376" y="2340894"/>
                            <a:ext cx="373062" cy="56038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34 CuadroTexto">
                <a:extLst>
                  <a:ext uri="{FF2B5EF4-FFF2-40B4-BE49-F238E27FC236}">
                    <a16:creationId xmlns:a16="http://schemas.microsoft.com/office/drawing/2014/main" xmlns="" id="{E303EB7D-4F6A-F742-9369-18F85FACFFBC}"/>
                  </a:ext>
                </a:extLst>
              </p:cNvPr>
              <p:cNvSpPr txBox="1">
                <a:spLocks noChangeArrowheads="1"/>
              </p:cNvSpPr>
              <p:nvPr/>
            </p:nvSpPr>
            <p:spPr bwMode="auto">
              <a:xfrm>
                <a:off x="3630613" y="2544094"/>
                <a:ext cx="417513" cy="2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500" b="1" dirty="0"/>
                  <a:t>FW</a:t>
                </a:r>
                <a:endParaRPr lang="es-ES" sz="500" b="1" dirty="0"/>
              </a:p>
            </p:txBody>
          </p:sp>
          <p:sp>
            <p:nvSpPr>
              <p:cNvPr id="64" name="Flowchart: Magnetic Disk 63">
                <a:extLst>
                  <a:ext uri="{FF2B5EF4-FFF2-40B4-BE49-F238E27FC236}">
                    <a16:creationId xmlns:a16="http://schemas.microsoft.com/office/drawing/2014/main" xmlns="" id="{E162CFD9-3083-C94A-9DA0-49E6FD201A5C}"/>
                  </a:ext>
                </a:extLst>
              </p:cNvPr>
              <p:cNvSpPr/>
              <p:nvPr/>
            </p:nvSpPr>
            <p:spPr bwMode="auto">
              <a:xfrm>
                <a:off x="7207352" y="2333198"/>
                <a:ext cx="999910" cy="484004"/>
              </a:xfrm>
              <a:prstGeom prst="flowChartMagneticDisk">
                <a:avLst/>
              </a:prstGeom>
              <a:solidFill>
                <a:srgbClr val="92D050"/>
              </a:solidFill>
              <a:ln w="9525">
                <a:solidFill>
                  <a:schemeClr val="tx1"/>
                </a:solidFill>
              </a:ln>
              <a:effectLst>
                <a:outerShdw blurRad="50800" dist="50800" dir="5400000" algn="ctr"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600" b="1" i="1" dirty="0"/>
                  <a:t>BDNSAR</a:t>
                </a:r>
              </a:p>
            </p:txBody>
          </p:sp>
        </p:grpSp>
        <p:cxnSp>
          <p:nvCxnSpPr>
            <p:cNvPr id="31" name="Straight Arrow Connector 35">
              <a:extLst>
                <a:ext uri="{FF2B5EF4-FFF2-40B4-BE49-F238E27FC236}">
                  <a16:creationId xmlns:a16="http://schemas.microsoft.com/office/drawing/2014/main" xmlns="" id="{21D31682-C6BD-CE43-9EBD-7356537F99B3}"/>
                </a:ext>
              </a:extLst>
            </p:cNvPr>
            <p:cNvCxnSpPr>
              <a:cxnSpLocks/>
            </p:cNvCxnSpPr>
            <p:nvPr/>
          </p:nvCxnSpPr>
          <p:spPr bwMode="auto">
            <a:xfrm flipH="1">
              <a:off x="8726314" y="3799123"/>
              <a:ext cx="8691" cy="864088"/>
            </a:xfrm>
            <a:prstGeom prst="straightConnector1">
              <a:avLst/>
            </a:prstGeom>
            <a:ln w="50800" cap="flat" cmpd="dbl">
              <a:solidFill>
                <a:schemeClr val="accent3">
                  <a:lumMod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pic>
          <p:nvPicPr>
            <p:cNvPr id="33" name="Picture 170" descr="imagesCAVAF9VE.jpg">
              <a:extLst>
                <a:ext uri="{FF2B5EF4-FFF2-40B4-BE49-F238E27FC236}">
                  <a16:creationId xmlns:a16="http://schemas.microsoft.com/office/drawing/2014/main" xmlns="" id="{821E1692-A7B1-924A-B82A-952FB8AA9B3E}"/>
                </a:ext>
              </a:extLst>
            </p:cNvPr>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74400" y="4365453"/>
              <a:ext cx="810125" cy="73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6" descr="infonacot_logo__sinergia.jpg">
              <a:extLst>
                <a:ext uri="{FF2B5EF4-FFF2-40B4-BE49-F238E27FC236}">
                  <a16:creationId xmlns:a16="http://schemas.microsoft.com/office/drawing/2014/main" xmlns="" id="{F365EBEF-7ACB-7D49-9CA6-0490CFD7EB31}"/>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53865" y="5174469"/>
              <a:ext cx="938023" cy="35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25 CuadroTexto">
              <a:extLst>
                <a:ext uri="{FF2B5EF4-FFF2-40B4-BE49-F238E27FC236}">
                  <a16:creationId xmlns:a16="http://schemas.microsoft.com/office/drawing/2014/main" xmlns="" id="{5370DB41-1A4E-5E4C-981F-87229BE812A0}"/>
                </a:ext>
              </a:extLst>
            </p:cNvPr>
            <p:cNvSpPr txBox="1">
              <a:spLocks noChangeArrowheads="1"/>
            </p:cNvSpPr>
            <p:nvPr/>
          </p:nvSpPr>
          <p:spPr bwMode="auto">
            <a:xfrm>
              <a:off x="1291921" y="4666577"/>
              <a:ext cx="1584325" cy="43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s-MX" sz="900" i="1" dirty="0">
                  <a:latin typeface="Calibri" panose="020F0502020204030204" pitchFamily="34" charset="0"/>
                  <a:cs typeface="Calibri" panose="020F0502020204030204" pitchFamily="34" charset="0"/>
                </a:rPr>
                <a:t> WebServices</a:t>
              </a:r>
            </a:p>
            <a:p>
              <a:pPr eaLnBrk="1" hangingPunct="1"/>
              <a:r>
                <a:rPr lang="es-MX" sz="900" i="1">
                  <a:latin typeface="Calibri" panose="020F0502020204030204" pitchFamily="34" charset="0"/>
                  <a:cs typeface="Calibri" panose="020F0502020204030204" pitchFamily="34" charset="0"/>
                </a:rPr>
                <a:t>  </a:t>
              </a:r>
              <a:r>
                <a:rPr lang="es-US" sz="900" i="1">
                  <a:latin typeface="Calibri" panose="020F0502020204030204" pitchFamily="34" charset="0"/>
                  <a:cs typeface="Calibri" panose="020F0502020204030204" pitchFamily="34" charset="0"/>
                </a:rPr>
                <a:t>API</a:t>
              </a:r>
              <a:endParaRPr lang="es-MX" sz="900" i="1" dirty="0">
                <a:latin typeface="Calibri" panose="020F0502020204030204" pitchFamily="34" charset="0"/>
                <a:cs typeface="Calibri" panose="020F0502020204030204" pitchFamily="34" charset="0"/>
              </a:endParaRPr>
            </a:p>
          </p:txBody>
        </p:sp>
        <p:sp>
          <p:nvSpPr>
            <p:cNvPr id="36" name="25 CuadroTexto">
              <a:extLst>
                <a:ext uri="{FF2B5EF4-FFF2-40B4-BE49-F238E27FC236}">
                  <a16:creationId xmlns:a16="http://schemas.microsoft.com/office/drawing/2014/main" xmlns="" id="{6FA84949-DB39-F649-B7FA-6C7F66C5ECF4}"/>
                </a:ext>
              </a:extLst>
            </p:cNvPr>
            <p:cNvSpPr txBox="1">
              <a:spLocks noChangeArrowheads="1"/>
            </p:cNvSpPr>
            <p:nvPr/>
          </p:nvSpPr>
          <p:spPr bwMode="auto">
            <a:xfrm>
              <a:off x="3143251" y="3429000"/>
              <a:ext cx="1584325" cy="1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500" i="1" dirty="0"/>
                <a:t>WebServices</a:t>
              </a:r>
            </a:p>
          </p:txBody>
        </p:sp>
        <p:cxnSp>
          <p:nvCxnSpPr>
            <p:cNvPr id="37" name="Straight Arrow Connector 35">
              <a:extLst>
                <a:ext uri="{FF2B5EF4-FFF2-40B4-BE49-F238E27FC236}">
                  <a16:creationId xmlns:a16="http://schemas.microsoft.com/office/drawing/2014/main" xmlns="" id="{AE9DD763-5E60-5549-979A-88C8163CA3EB}"/>
                </a:ext>
              </a:extLst>
            </p:cNvPr>
            <p:cNvCxnSpPr>
              <a:cxnSpLocks/>
            </p:cNvCxnSpPr>
            <p:nvPr/>
          </p:nvCxnSpPr>
          <p:spPr bwMode="auto">
            <a:xfrm flipH="1">
              <a:off x="1503391" y="3644900"/>
              <a:ext cx="3495647" cy="0"/>
            </a:xfrm>
            <a:prstGeom prst="straightConnector1">
              <a:avLst/>
            </a:prstGeom>
            <a:ln w="50800" cap="flat" cmpd="sng">
              <a:solidFill>
                <a:schemeClr val="accent5">
                  <a:lumMod val="60000"/>
                  <a:lumOff val="4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pic>
          <p:nvPicPr>
            <p:cNvPr id="38" name="Picture 43">
              <a:extLst>
                <a:ext uri="{FF2B5EF4-FFF2-40B4-BE49-F238E27FC236}">
                  <a16:creationId xmlns:a16="http://schemas.microsoft.com/office/drawing/2014/main" xmlns="" id="{92267AD3-057F-494E-A463-BAEAC3A9C1A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904312" y="4291604"/>
              <a:ext cx="683256" cy="1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 name="Object 6">
              <a:extLst>
                <a:ext uri="{FF2B5EF4-FFF2-40B4-BE49-F238E27FC236}">
                  <a16:creationId xmlns:a16="http://schemas.microsoft.com/office/drawing/2014/main" xmlns="" id="{63A90DEA-FFAC-F044-95ED-B08D0FB21DB9}"/>
                </a:ext>
              </a:extLst>
            </p:cNvPr>
            <p:cNvGraphicFramePr>
              <a:graphicFrameLocks noChangeAspect="1"/>
            </p:cNvGraphicFramePr>
            <p:nvPr/>
          </p:nvGraphicFramePr>
          <p:xfrm>
            <a:off x="8899655" y="3561991"/>
            <a:ext cx="326353" cy="461419"/>
          </p:xfrm>
          <a:graphic>
            <a:graphicData uri="http://schemas.openxmlformats.org/presentationml/2006/ole">
              <mc:AlternateContent xmlns:mc="http://schemas.openxmlformats.org/markup-compatibility/2006">
                <mc:Choice xmlns:v="urn:schemas-microsoft-com:vml" Requires="v">
                  <p:oleObj spid="_x0000_s1048" name="Microsoft Office Visio Drawing" r:id="rId24" imgW="7244862" imgH="11676185" progId="Visio.Drawing.11">
                    <p:embed/>
                  </p:oleObj>
                </mc:Choice>
                <mc:Fallback>
                  <p:oleObj name="Microsoft Office Visio Drawing" r:id="rId24" imgW="7244862" imgH="11676185" progId="Visio.Drawing.11">
                    <p:embed/>
                    <p:pic>
                      <p:nvPicPr>
                        <p:cNvPr id="39" name="Object 6">
                          <a:extLst>
                            <a:ext uri="{FF2B5EF4-FFF2-40B4-BE49-F238E27FC236}">
                              <a16:creationId xmlns:a16="http://schemas.microsoft.com/office/drawing/2014/main" xmlns="" id="{63A90DEA-FFAC-F044-95ED-B08D0FB21D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99655" y="3561991"/>
                          <a:ext cx="326353" cy="461419"/>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34 CuadroTexto">
              <a:extLst>
                <a:ext uri="{FF2B5EF4-FFF2-40B4-BE49-F238E27FC236}">
                  <a16:creationId xmlns:a16="http://schemas.microsoft.com/office/drawing/2014/main" xmlns="" id="{5B1A672A-EBAF-8540-8851-1EE85820919A}"/>
                </a:ext>
              </a:extLst>
            </p:cNvPr>
            <p:cNvSpPr txBox="1">
              <a:spLocks noChangeArrowheads="1"/>
            </p:cNvSpPr>
            <p:nvPr/>
          </p:nvSpPr>
          <p:spPr bwMode="auto">
            <a:xfrm>
              <a:off x="8899116" y="3720495"/>
              <a:ext cx="365237" cy="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500" b="1" dirty="0"/>
                <a:t>FW</a:t>
              </a:r>
              <a:endParaRPr lang="es-ES" sz="500" b="1" dirty="0"/>
            </a:p>
          </p:txBody>
        </p:sp>
        <p:sp>
          <p:nvSpPr>
            <p:cNvPr id="41" name="32 CuadroTexto">
              <a:extLst>
                <a:ext uri="{FF2B5EF4-FFF2-40B4-BE49-F238E27FC236}">
                  <a16:creationId xmlns:a16="http://schemas.microsoft.com/office/drawing/2014/main" xmlns="" id="{DCF92444-AA5D-BE4B-9B3E-1CEA4126E7C4}"/>
                </a:ext>
              </a:extLst>
            </p:cNvPr>
            <p:cNvSpPr txBox="1">
              <a:spLocks noChangeArrowheads="1"/>
            </p:cNvSpPr>
            <p:nvPr/>
          </p:nvSpPr>
          <p:spPr bwMode="auto">
            <a:xfrm>
              <a:off x="9106808" y="4128051"/>
              <a:ext cx="373570" cy="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500" b="1" dirty="0"/>
                <a:t>IPS</a:t>
              </a:r>
              <a:endParaRPr lang="es-ES" sz="500" b="1" dirty="0"/>
            </a:p>
          </p:txBody>
        </p:sp>
        <p:pic>
          <p:nvPicPr>
            <p:cNvPr id="42" name="Picture 41">
              <a:extLst>
                <a:ext uri="{FF2B5EF4-FFF2-40B4-BE49-F238E27FC236}">
                  <a16:creationId xmlns:a16="http://schemas.microsoft.com/office/drawing/2014/main" xmlns="" id="{26BE2941-FA5E-2044-89F2-B9576E559B0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922433" y="4973604"/>
              <a:ext cx="589387" cy="601464"/>
            </a:xfrm>
            <a:prstGeom prst="rect">
              <a:avLst/>
            </a:prstGeom>
          </p:spPr>
        </p:pic>
        <p:sp>
          <p:nvSpPr>
            <p:cNvPr id="43" name="25 CuadroTexto">
              <a:extLst>
                <a:ext uri="{FF2B5EF4-FFF2-40B4-BE49-F238E27FC236}">
                  <a16:creationId xmlns:a16="http://schemas.microsoft.com/office/drawing/2014/main" xmlns="" id="{4746533F-C5B8-B04A-B432-73D52A75DC03}"/>
                </a:ext>
              </a:extLst>
            </p:cNvPr>
            <p:cNvSpPr txBox="1">
              <a:spLocks noChangeArrowheads="1"/>
            </p:cNvSpPr>
            <p:nvPr/>
          </p:nvSpPr>
          <p:spPr bwMode="auto">
            <a:xfrm>
              <a:off x="1276565" y="4407531"/>
              <a:ext cx="1655762" cy="395028"/>
            </a:xfrm>
            <a:prstGeom prst="rect">
              <a:avLst/>
            </a:prstGeom>
            <a:noFill/>
            <a:ln w="9525">
              <a:noFill/>
              <a:miter lim="800000"/>
              <a:headEnd/>
              <a:tailEnd/>
            </a:ln>
          </p:spPr>
          <p:txBody>
            <a:bodyPr>
              <a:spAutoFit/>
            </a:bodyPr>
            <a:lstStyle/>
            <a:p>
              <a:pPr algn="ctr">
                <a:defRPr/>
              </a:pPr>
              <a:r>
                <a:rPr lang="es-US" sz="1200" b="1">
                  <a:solidFill>
                    <a:schemeClr val="accent1"/>
                  </a:solidFill>
                </a:rPr>
                <a:t>Retailers</a:t>
              </a:r>
              <a:endParaRPr lang="es-MX" sz="1200" b="1" dirty="0">
                <a:solidFill>
                  <a:schemeClr val="accent1"/>
                </a:solidFill>
              </a:endParaRPr>
            </a:p>
            <a:p>
              <a:pPr algn="ctr">
                <a:defRPr/>
              </a:pPr>
              <a:endParaRPr lang="es-ES" sz="400" b="1" i="1" dirty="0"/>
            </a:p>
          </p:txBody>
        </p:sp>
        <p:sp>
          <p:nvSpPr>
            <p:cNvPr id="45" name="TextBox 44">
              <a:extLst>
                <a:ext uri="{FF2B5EF4-FFF2-40B4-BE49-F238E27FC236}">
                  <a16:creationId xmlns:a16="http://schemas.microsoft.com/office/drawing/2014/main" xmlns="" id="{64B7A3A7-9FF2-6C4E-95F7-D17CA61B80BB}"/>
                </a:ext>
              </a:extLst>
            </p:cNvPr>
            <p:cNvSpPr txBox="1"/>
            <p:nvPr/>
          </p:nvSpPr>
          <p:spPr>
            <a:xfrm>
              <a:off x="8734460" y="3115934"/>
              <a:ext cx="1357532" cy="323205"/>
            </a:xfrm>
            <a:prstGeom prst="rect">
              <a:avLst/>
            </a:prstGeom>
            <a:noFill/>
          </p:spPr>
          <p:txBody>
            <a:bodyPr wrap="none" rtlCol="0">
              <a:spAutoFit/>
            </a:bodyPr>
            <a:lstStyle/>
            <a:p>
              <a:r>
                <a:rPr lang="es-US" sz="1200">
                  <a:latin typeface="Calibri" panose="020F0502020204030204" pitchFamily="34" charset="0"/>
                  <a:cs typeface="Calibri" panose="020F0502020204030204" pitchFamily="34" charset="0"/>
                </a:rPr>
                <a:t>3P </a:t>
              </a:r>
              <a:r>
                <a:rPr lang="es-MX" sz="1200">
                  <a:latin typeface="Calibri" panose="020F0502020204030204" pitchFamily="34" charset="0"/>
                  <a:cs typeface="Calibri" panose="020F0502020204030204" pitchFamily="34" charset="0"/>
                </a:rPr>
                <a:t>Da</a:t>
              </a:r>
              <a:r>
                <a:rPr lang="es-US" sz="1200">
                  <a:latin typeface="Calibri" panose="020F0502020204030204" pitchFamily="34" charset="0"/>
                  <a:cs typeface="Calibri" panose="020F0502020204030204" pitchFamily="34" charset="0"/>
                </a:rPr>
                <a:t>ta Center</a:t>
              </a:r>
              <a:endParaRPr lang="es-MX" sz="1200" dirty="0">
                <a:latin typeface="Calibri" panose="020F0502020204030204" pitchFamily="34" charset="0"/>
                <a:cs typeface="Calibri" panose="020F0502020204030204" pitchFamily="34" charset="0"/>
              </a:endParaRPr>
            </a:p>
          </p:txBody>
        </p:sp>
      </p:grpSp>
      <p:pic>
        <p:nvPicPr>
          <p:cNvPr id="77" name="Imagen 76">
            <a:extLst>
              <a:ext uri="{FF2B5EF4-FFF2-40B4-BE49-F238E27FC236}">
                <a16:creationId xmlns:a16="http://schemas.microsoft.com/office/drawing/2014/main" xmlns="" id="{466D06F8-C49F-494F-9282-1F8E651F1ABB}"/>
              </a:ext>
            </a:extLst>
          </p:cNvPr>
          <p:cNvPicPr>
            <a:picLocks noChangeAspect="1"/>
          </p:cNvPicPr>
          <p:nvPr/>
        </p:nvPicPr>
        <p:blipFill>
          <a:blip r:embed="rId26"/>
          <a:stretch>
            <a:fillRect/>
          </a:stretch>
        </p:blipFill>
        <p:spPr>
          <a:xfrm>
            <a:off x="196090" y="815079"/>
            <a:ext cx="1221705" cy="951217"/>
          </a:xfrm>
          <a:prstGeom prst="rect">
            <a:avLst/>
          </a:prstGeom>
        </p:spPr>
      </p:pic>
      <p:pic>
        <p:nvPicPr>
          <p:cNvPr id="95" name="Imagen 94">
            <a:extLst>
              <a:ext uri="{FF2B5EF4-FFF2-40B4-BE49-F238E27FC236}">
                <a16:creationId xmlns:a16="http://schemas.microsoft.com/office/drawing/2014/main" xmlns="" id="{284561C5-D0F4-9E40-8CBE-5B63BB6D3CB2}"/>
              </a:ext>
            </a:extLst>
          </p:cNvPr>
          <p:cNvPicPr>
            <a:picLocks noChangeAspect="1"/>
          </p:cNvPicPr>
          <p:nvPr/>
        </p:nvPicPr>
        <p:blipFill>
          <a:blip r:embed="rId27"/>
          <a:stretch>
            <a:fillRect/>
          </a:stretch>
        </p:blipFill>
        <p:spPr>
          <a:xfrm>
            <a:off x="6536397" y="4143406"/>
            <a:ext cx="1452410" cy="293354"/>
          </a:xfrm>
          <a:prstGeom prst="rect">
            <a:avLst/>
          </a:prstGeom>
        </p:spPr>
      </p:pic>
    </p:spTree>
    <p:extLst>
      <p:ext uri="{BB962C8B-B14F-4D97-AF65-F5344CB8AC3E}">
        <p14:creationId xmlns:p14="http://schemas.microsoft.com/office/powerpoint/2010/main" val="1397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C09BE54B-2A11-A149-B845-34E41905D8F5}"/>
              </a:ext>
            </a:extLst>
          </p:cNvPr>
          <p:cNvSpPr/>
          <p:nvPr/>
        </p:nvSpPr>
        <p:spPr>
          <a:xfrm>
            <a:off x="5299655" y="588844"/>
            <a:ext cx="2983574" cy="646331"/>
          </a:xfrm>
          <a:prstGeom prst="rect">
            <a:avLst/>
          </a:prstGeom>
        </p:spPr>
        <p:txBody>
          <a:bodyPr wrap="none">
            <a:spAutoFit/>
          </a:bodyPr>
          <a:lstStyle/>
          <a:p>
            <a:r>
              <a:rPr lang="es-MX" sz="3600" b="1">
                <a:solidFill>
                  <a:schemeClr val="accent6"/>
                </a:solidFill>
              </a:rPr>
              <a:t>Seguri</a:t>
            </a:r>
            <a:r>
              <a:rPr lang="es-US" sz="3600" b="1">
                <a:solidFill>
                  <a:schemeClr val="accent6"/>
                </a:solidFill>
              </a:rPr>
              <a:t>ty layers</a:t>
            </a:r>
            <a:endParaRPr lang="es-MX" sz="3600" b="1" dirty="0">
              <a:solidFill>
                <a:schemeClr val="accent6"/>
              </a:solidFill>
            </a:endParaRPr>
          </a:p>
        </p:txBody>
      </p:sp>
      <p:pic>
        <p:nvPicPr>
          <p:cNvPr id="5" name="Imagen 4">
            <a:extLst>
              <a:ext uri="{FF2B5EF4-FFF2-40B4-BE49-F238E27FC236}">
                <a16:creationId xmlns:a16="http://schemas.microsoft.com/office/drawing/2014/main" xmlns="" id="{2C50FFEE-BD74-494B-8F29-2F445921E64F}"/>
              </a:ext>
            </a:extLst>
          </p:cNvPr>
          <p:cNvPicPr>
            <a:picLocks noChangeAspect="1"/>
          </p:cNvPicPr>
          <p:nvPr/>
        </p:nvPicPr>
        <p:blipFill>
          <a:blip r:embed="rId2"/>
          <a:stretch>
            <a:fillRect/>
          </a:stretch>
        </p:blipFill>
        <p:spPr>
          <a:xfrm>
            <a:off x="-86719" y="-103031"/>
            <a:ext cx="5569313" cy="5240092"/>
          </a:xfrm>
          <a:prstGeom prst="rect">
            <a:avLst/>
          </a:prstGeom>
        </p:spPr>
      </p:pic>
      <p:sp>
        <p:nvSpPr>
          <p:cNvPr id="6" name="Rectángulo 5">
            <a:extLst>
              <a:ext uri="{FF2B5EF4-FFF2-40B4-BE49-F238E27FC236}">
                <a16:creationId xmlns:a16="http://schemas.microsoft.com/office/drawing/2014/main" xmlns="" id="{AB788ED0-AD89-8040-8C11-3D416BCB4CDC}"/>
              </a:ext>
            </a:extLst>
          </p:cNvPr>
          <p:cNvSpPr/>
          <p:nvPr/>
        </p:nvSpPr>
        <p:spPr>
          <a:xfrm>
            <a:off x="2330529" y="-38638"/>
            <a:ext cx="340158" cy="461665"/>
          </a:xfrm>
          <a:prstGeom prst="rect">
            <a:avLst/>
          </a:prstGeom>
        </p:spPr>
        <p:txBody>
          <a:bodyPr wrap="none">
            <a:spAutoFit/>
          </a:bodyPr>
          <a:lstStyle/>
          <a:p>
            <a:r>
              <a:rPr lang="es-MX" sz="2400" b="1" dirty="0">
                <a:solidFill>
                  <a:schemeClr val="bg1"/>
                </a:solidFill>
              </a:rPr>
              <a:t>1</a:t>
            </a:r>
          </a:p>
        </p:txBody>
      </p:sp>
      <p:sp>
        <p:nvSpPr>
          <p:cNvPr id="12" name="Rectángulo 11">
            <a:extLst>
              <a:ext uri="{FF2B5EF4-FFF2-40B4-BE49-F238E27FC236}">
                <a16:creationId xmlns:a16="http://schemas.microsoft.com/office/drawing/2014/main" xmlns="" id="{865CF7AE-6D8D-B843-AEA2-43B8C4E1F966}"/>
              </a:ext>
            </a:extLst>
          </p:cNvPr>
          <p:cNvSpPr/>
          <p:nvPr/>
        </p:nvSpPr>
        <p:spPr>
          <a:xfrm>
            <a:off x="2330529" y="206060"/>
            <a:ext cx="340158" cy="461665"/>
          </a:xfrm>
          <a:prstGeom prst="rect">
            <a:avLst/>
          </a:prstGeom>
        </p:spPr>
        <p:txBody>
          <a:bodyPr wrap="none">
            <a:spAutoFit/>
          </a:bodyPr>
          <a:lstStyle/>
          <a:p>
            <a:r>
              <a:rPr lang="es-MX" sz="2400" b="1" dirty="0">
                <a:solidFill>
                  <a:schemeClr val="bg1"/>
                </a:solidFill>
              </a:rPr>
              <a:t>2</a:t>
            </a:r>
          </a:p>
        </p:txBody>
      </p:sp>
      <p:sp>
        <p:nvSpPr>
          <p:cNvPr id="13" name="Rectángulo 12">
            <a:extLst>
              <a:ext uri="{FF2B5EF4-FFF2-40B4-BE49-F238E27FC236}">
                <a16:creationId xmlns:a16="http://schemas.microsoft.com/office/drawing/2014/main" xmlns="" id="{75CFCDFD-DCC2-7A4F-A909-1EF9EDCD3EDA}"/>
              </a:ext>
            </a:extLst>
          </p:cNvPr>
          <p:cNvSpPr/>
          <p:nvPr/>
        </p:nvSpPr>
        <p:spPr>
          <a:xfrm>
            <a:off x="2330529" y="476516"/>
            <a:ext cx="340158" cy="461665"/>
          </a:xfrm>
          <a:prstGeom prst="rect">
            <a:avLst/>
          </a:prstGeom>
        </p:spPr>
        <p:txBody>
          <a:bodyPr wrap="none">
            <a:spAutoFit/>
          </a:bodyPr>
          <a:lstStyle/>
          <a:p>
            <a:r>
              <a:rPr lang="es-MX" sz="2400" b="1" dirty="0">
                <a:solidFill>
                  <a:schemeClr val="bg1"/>
                </a:solidFill>
              </a:rPr>
              <a:t>3</a:t>
            </a:r>
          </a:p>
        </p:txBody>
      </p:sp>
      <p:sp>
        <p:nvSpPr>
          <p:cNvPr id="14" name="Rectángulo 13">
            <a:extLst>
              <a:ext uri="{FF2B5EF4-FFF2-40B4-BE49-F238E27FC236}">
                <a16:creationId xmlns:a16="http://schemas.microsoft.com/office/drawing/2014/main" xmlns="" id="{4E479151-9B81-1C4B-A72A-A242887FCA43}"/>
              </a:ext>
            </a:extLst>
          </p:cNvPr>
          <p:cNvSpPr/>
          <p:nvPr/>
        </p:nvSpPr>
        <p:spPr>
          <a:xfrm>
            <a:off x="2330529" y="753412"/>
            <a:ext cx="340158" cy="461665"/>
          </a:xfrm>
          <a:prstGeom prst="rect">
            <a:avLst/>
          </a:prstGeom>
        </p:spPr>
        <p:txBody>
          <a:bodyPr wrap="none">
            <a:spAutoFit/>
          </a:bodyPr>
          <a:lstStyle/>
          <a:p>
            <a:r>
              <a:rPr lang="es-MX" sz="2400" b="1" dirty="0">
                <a:solidFill>
                  <a:schemeClr val="bg1"/>
                </a:solidFill>
              </a:rPr>
              <a:t>4</a:t>
            </a:r>
          </a:p>
        </p:txBody>
      </p:sp>
      <p:sp>
        <p:nvSpPr>
          <p:cNvPr id="15" name="Rectángulo 14">
            <a:extLst>
              <a:ext uri="{FF2B5EF4-FFF2-40B4-BE49-F238E27FC236}">
                <a16:creationId xmlns:a16="http://schemas.microsoft.com/office/drawing/2014/main" xmlns="" id="{9F044F90-A2D6-A146-B737-D28722FAA865}"/>
              </a:ext>
            </a:extLst>
          </p:cNvPr>
          <p:cNvSpPr/>
          <p:nvPr/>
        </p:nvSpPr>
        <p:spPr>
          <a:xfrm>
            <a:off x="2330529" y="1017429"/>
            <a:ext cx="340158" cy="461665"/>
          </a:xfrm>
          <a:prstGeom prst="rect">
            <a:avLst/>
          </a:prstGeom>
        </p:spPr>
        <p:txBody>
          <a:bodyPr wrap="none">
            <a:spAutoFit/>
          </a:bodyPr>
          <a:lstStyle/>
          <a:p>
            <a:r>
              <a:rPr lang="es-MX" sz="2400" b="1" dirty="0">
                <a:solidFill>
                  <a:schemeClr val="bg1"/>
                </a:solidFill>
              </a:rPr>
              <a:t>5</a:t>
            </a:r>
          </a:p>
        </p:txBody>
      </p:sp>
      <p:sp>
        <p:nvSpPr>
          <p:cNvPr id="16" name="Rectángulo 15">
            <a:extLst>
              <a:ext uri="{FF2B5EF4-FFF2-40B4-BE49-F238E27FC236}">
                <a16:creationId xmlns:a16="http://schemas.microsoft.com/office/drawing/2014/main" xmlns="" id="{9246A552-953B-2A49-8F19-EC54B701932A}"/>
              </a:ext>
            </a:extLst>
          </p:cNvPr>
          <p:cNvSpPr/>
          <p:nvPr/>
        </p:nvSpPr>
        <p:spPr>
          <a:xfrm>
            <a:off x="2330529" y="1300764"/>
            <a:ext cx="340158" cy="461665"/>
          </a:xfrm>
          <a:prstGeom prst="rect">
            <a:avLst/>
          </a:prstGeom>
        </p:spPr>
        <p:txBody>
          <a:bodyPr wrap="none">
            <a:spAutoFit/>
          </a:bodyPr>
          <a:lstStyle/>
          <a:p>
            <a:r>
              <a:rPr lang="es-MX" sz="2400" b="1" dirty="0">
                <a:solidFill>
                  <a:schemeClr val="bg1"/>
                </a:solidFill>
              </a:rPr>
              <a:t>6</a:t>
            </a:r>
          </a:p>
        </p:txBody>
      </p:sp>
      <p:sp>
        <p:nvSpPr>
          <p:cNvPr id="17" name="Rectángulo 16">
            <a:extLst>
              <a:ext uri="{FF2B5EF4-FFF2-40B4-BE49-F238E27FC236}">
                <a16:creationId xmlns:a16="http://schemas.microsoft.com/office/drawing/2014/main" xmlns="" id="{C7967810-6E54-994C-A1E3-4008E3BF72E6}"/>
              </a:ext>
            </a:extLst>
          </p:cNvPr>
          <p:cNvSpPr/>
          <p:nvPr/>
        </p:nvSpPr>
        <p:spPr>
          <a:xfrm>
            <a:off x="2330529" y="1558341"/>
            <a:ext cx="340158" cy="461665"/>
          </a:xfrm>
          <a:prstGeom prst="rect">
            <a:avLst/>
          </a:prstGeom>
        </p:spPr>
        <p:txBody>
          <a:bodyPr wrap="none">
            <a:spAutoFit/>
          </a:bodyPr>
          <a:lstStyle/>
          <a:p>
            <a:r>
              <a:rPr lang="es-MX" sz="2400" b="1" dirty="0">
                <a:solidFill>
                  <a:schemeClr val="bg1"/>
                </a:solidFill>
              </a:rPr>
              <a:t>7</a:t>
            </a:r>
          </a:p>
        </p:txBody>
      </p:sp>
      <p:sp>
        <p:nvSpPr>
          <p:cNvPr id="18" name="TextBox 6">
            <a:extLst>
              <a:ext uri="{FF2B5EF4-FFF2-40B4-BE49-F238E27FC236}">
                <a16:creationId xmlns:a16="http://schemas.microsoft.com/office/drawing/2014/main" xmlns="" id="{44E23BBC-B503-5741-BCE2-F83DCFCA0EDE}"/>
              </a:ext>
            </a:extLst>
          </p:cNvPr>
          <p:cNvSpPr txBox="1"/>
          <p:nvPr/>
        </p:nvSpPr>
        <p:spPr>
          <a:xfrm>
            <a:off x="1880317" y="2235098"/>
            <a:ext cx="1332964" cy="523220"/>
          </a:xfrm>
          <a:prstGeom prst="rect">
            <a:avLst/>
          </a:prstGeom>
          <a:noFill/>
        </p:spPr>
        <p:txBody>
          <a:bodyPr wrap="square" rtlCol="0">
            <a:spAutoFit/>
          </a:bodyPr>
          <a:lstStyle/>
          <a:p>
            <a:pPr algn="ctr"/>
            <a:r>
              <a:rPr lang="es-US" sz="1400" b="1">
                <a:solidFill>
                  <a:schemeClr val="tx2"/>
                </a:solidFill>
                <a:cs typeface="Arial" panose="020B0604020202020204" pitchFamily="34" charset="0"/>
              </a:rPr>
              <a:t>Central database</a:t>
            </a:r>
            <a:endParaRPr lang="es-MX" sz="1400" b="1" dirty="0">
              <a:solidFill>
                <a:schemeClr val="tx2"/>
              </a:solidFill>
              <a:cs typeface="Arial" panose="020B0604020202020204" pitchFamily="34" charset="0"/>
            </a:endParaRPr>
          </a:p>
        </p:txBody>
      </p:sp>
      <p:sp>
        <p:nvSpPr>
          <p:cNvPr id="19" name="TextBox 6">
            <a:extLst>
              <a:ext uri="{FF2B5EF4-FFF2-40B4-BE49-F238E27FC236}">
                <a16:creationId xmlns:a16="http://schemas.microsoft.com/office/drawing/2014/main" xmlns="" id="{67219FB0-A2A4-4A47-B757-035F50E52D20}"/>
              </a:ext>
            </a:extLst>
          </p:cNvPr>
          <p:cNvSpPr txBox="1"/>
          <p:nvPr/>
        </p:nvSpPr>
        <p:spPr>
          <a:xfrm>
            <a:off x="5299655" y="1973488"/>
            <a:ext cx="3580327" cy="261610"/>
          </a:xfrm>
          <a:prstGeom prst="rect">
            <a:avLst/>
          </a:prstGeom>
          <a:noFill/>
        </p:spPr>
        <p:txBody>
          <a:bodyPr wrap="square" rtlCol="0">
            <a:spAutoFit/>
          </a:bodyPr>
          <a:lstStyle/>
          <a:p>
            <a:r>
              <a:rPr lang="es-MX" sz="1100" b="1">
                <a:solidFill>
                  <a:schemeClr val="tx2"/>
                </a:solidFill>
                <a:latin typeface="Calibri" panose="020F0502020204030204" pitchFamily="34" charset="0"/>
                <a:cs typeface="Calibri" panose="020F0502020204030204" pitchFamily="34" charset="0"/>
              </a:rPr>
              <a:t>1.</a:t>
            </a:r>
            <a:r>
              <a:rPr lang="es-US" sz="1100" b="1">
                <a:solidFill>
                  <a:schemeClr val="tx2"/>
                </a:solidFill>
                <a:latin typeface="Calibri" panose="020F0502020204030204" pitchFamily="34" charset="0"/>
                <a:cs typeface="Calibri" panose="020F0502020204030204" pitchFamily="34" charset="0"/>
              </a:rPr>
              <a:t> Security framework and regulations</a:t>
            </a:r>
            <a:endParaRPr lang="en-US" sz="1100" b="1" dirty="0">
              <a:solidFill>
                <a:schemeClr val="tx2"/>
              </a:solidFill>
              <a:latin typeface="Calibri" panose="020F0502020204030204" pitchFamily="34" charset="0"/>
              <a:cs typeface="Calibri" panose="020F0502020204030204" pitchFamily="34" charset="0"/>
            </a:endParaRPr>
          </a:p>
        </p:txBody>
      </p:sp>
      <p:sp>
        <p:nvSpPr>
          <p:cNvPr id="20" name="TextBox 6">
            <a:extLst>
              <a:ext uri="{FF2B5EF4-FFF2-40B4-BE49-F238E27FC236}">
                <a16:creationId xmlns:a16="http://schemas.microsoft.com/office/drawing/2014/main" xmlns="" id="{10E262D3-173A-EE41-9CBC-99D3B9D89726}"/>
              </a:ext>
            </a:extLst>
          </p:cNvPr>
          <p:cNvSpPr txBox="1"/>
          <p:nvPr/>
        </p:nvSpPr>
        <p:spPr>
          <a:xfrm>
            <a:off x="5299655" y="2195765"/>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2</a:t>
            </a:r>
            <a:r>
              <a:rPr lang="es-MX" sz="1100" b="1">
                <a:solidFill>
                  <a:schemeClr val="tx2"/>
                </a:solidFill>
                <a:latin typeface="Calibri" panose="020F0502020204030204" pitchFamily="34" charset="0"/>
                <a:cs typeface="Calibri" panose="020F0502020204030204" pitchFamily="34" charset="0"/>
              </a:rPr>
              <a:t>. </a:t>
            </a:r>
            <a:r>
              <a:rPr lang="es-US" sz="1100" b="1">
                <a:solidFill>
                  <a:schemeClr val="tx1">
                    <a:lumMod val="75000"/>
                    <a:lumOff val="25000"/>
                  </a:schemeClr>
                </a:solidFill>
                <a:latin typeface="Calibri" panose="020F0502020204030204" pitchFamily="34" charset="0"/>
                <a:cs typeface="Calibri" panose="020F0502020204030204" pitchFamily="34" charset="0"/>
              </a:rPr>
              <a:t>Policys and training</a:t>
            </a:r>
            <a:endParaRPr lang="en-US" sz="1100" b="1" dirty="0">
              <a:solidFill>
                <a:schemeClr val="tx2"/>
              </a:solidFill>
              <a:latin typeface="Calibri" panose="020F0502020204030204" pitchFamily="34" charset="0"/>
              <a:cs typeface="Calibri" panose="020F0502020204030204" pitchFamily="34" charset="0"/>
            </a:endParaRPr>
          </a:p>
        </p:txBody>
      </p:sp>
      <p:sp>
        <p:nvSpPr>
          <p:cNvPr id="21" name="TextBox 6">
            <a:extLst>
              <a:ext uri="{FF2B5EF4-FFF2-40B4-BE49-F238E27FC236}">
                <a16:creationId xmlns:a16="http://schemas.microsoft.com/office/drawing/2014/main" xmlns="" id="{7CD1E515-4FF9-334E-98D0-BF5B09D49034}"/>
              </a:ext>
            </a:extLst>
          </p:cNvPr>
          <p:cNvSpPr txBox="1"/>
          <p:nvPr/>
        </p:nvSpPr>
        <p:spPr>
          <a:xfrm>
            <a:off x="5299655" y="2418042"/>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3</a:t>
            </a:r>
            <a:r>
              <a:rPr lang="es-MX" sz="1100" b="1">
                <a:solidFill>
                  <a:schemeClr val="tx2"/>
                </a:solidFill>
                <a:latin typeface="Calibri" panose="020F0502020204030204" pitchFamily="34" charset="0"/>
                <a:cs typeface="Calibri" panose="020F0502020204030204" pitchFamily="34" charset="0"/>
              </a:rPr>
              <a:t>. </a:t>
            </a:r>
            <a:r>
              <a:rPr lang="es-US" sz="1100" b="1">
                <a:solidFill>
                  <a:schemeClr val="tx1">
                    <a:lumMod val="75000"/>
                    <a:lumOff val="25000"/>
                  </a:schemeClr>
                </a:solidFill>
                <a:latin typeface="Calibri" panose="020F0502020204030204" pitchFamily="34" charset="0"/>
                <a:cs typeface="Calibri" panose="020F0502020204030204" pitchFamily="34" charset="0"/>
              </a:rPr>
              <a:t>Applications and services security</a:t>
            </a:r>
            <a:endParaRPr lang="en-US" sz="1100" b="1" dirty="0">
              <a:solidFill>
                <a:schemeClr val="tx2"/>
              </a:solidFill>
              <a:latin typeface="Calibri" panose="020F0502020204030204" pitchFamily="34" charset="0"/>
              <a:cs typeface="Calibri" panose="020F0502020204030204" pitchFamily="34" charset="0"/>
            </a:endParaRPr>
          </a:p>
        </p:txBody>
      </p:sp>
      <p:sp>
        <p:nvSpPr>
          <p:cNvPr id="22" name="TextBox 6">
            <a:extLst>
              <a:ext uri="{FF2B5EF4-FFF2-40B4-BE49-F238E27FC236}">
                <a16:creationId xmlns:a16="http://schemas.microsoft.com/office/drawing/2014/main" xmlns="" id="{12B98860-5219-5848-BB7E-6B152E1381CF}"/>
              </a:ext>
            </a:extLst>
          </p:cNvPr>
          <p:cNvSpPr txBox="1"/>
          <p:nvPr/>
        </p:nvSpPr>
        <p:spPr>
          <a:xfrm>
            <a:off x="5299655" y="2640319"/>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4</a:t>
            </a:r>
            <a:r>
              <a:rPr lang="es-MX" sz="1100" b="1">
                <a:solidFill>
                  <a:schemeClr val="tx2"/>
                </a:solidFill>
                <a:latin typeface="Calibri" panose="020F0502020204030204" pitchFamily="34" charset="0"/>
                <a:cs typeface="Calibri" panose="020F0502020204030204" pitchFamily="34" charset="0"/>
              </a:rPr>
              <a:t>. </a:t>
            </a:r>
            <a:r>
              <a:rPr lang="es-US" sz="1100" b="1">
                <a:solidFill>
                  <a:schemeClr val="tx1">
                    <a:lumMod val="75000"/>
                    <a:lumOff val="25000"/>
                  </a:schemeClr>
                </a:solidFill>
                <a:latin typeface="Calibri" panose="020F0502020204030204" pitchFamily="34" charset="0"/>
                <a:cs typeface="Calibri" panose="020F0502020204030204" pitchFamily="34" charset="0"/>
              </a:rPr>
              <a:t>Arquitecture and platforms security</a:t>
            </a:r>
            <a:endParaRPr lang="en-US" sz="1100" b="1" dirty="0">
              <a:solidFill>
                <a:schemeClr val="tx2"/>
              </a:solidFill>
              <a:latin typeface="Calibri" panose="020F0502020204030204" pitchFamily="34" charset="0"/>
              <a:cs typeface="Calibri" panose="020F0502020204030204" pitchFamily="34" charset="0"/>
            </a:endParaRPr>
          </a:p>
        </p:txBody>
      </p:sp>
      <p:sp>
        <p:nvSpPr>
          <p:cNvPr id="23" name="TextBox 6">
            <a:extLst>
              <a:ext uri="{FF2B5EF4-FFF2-40B4-BE49-F238E27FC236}">
                <a16:creationId xmlns:a16="http://schemas.microsoft.com/office/drawing/2014/main" xmlns="" id="{D9B13B10-1790-5E43-8F31-0FEDB601B4FA}"/>
              </a:ext>
            </a:extLst>
          </p:cNvPr>
          <p:cNvSpPr txBox="1"/>
          <p:nvPr/>
        </p:nvSpPr>
        <p:spPr>
          <a:xfrm>
            <a:off x="5299655" y="2862596"/>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5</a:t>
            </a:r>
            <a:r>
              <a:rPr lang="es-MX" sz="1100" b="1">
                <a:solidFill>
                  <a:schemeClr val="tx2"/>
                </a:solidFill>
                <a:latin typeface="Calibri" panose="020F0502020204030204" pitchFamily="34" charset="0"/>
                <a:cs typeface="Calibri" panose="020F0502020204030204" pitchFamily="34" charset="0"/>
              </a:rPr>
              <a:t>. </a:t>
            </a:r>
            <a:r>
              <a:rPr lang="es-US" sz="1100" b="1">
                <a:solidFill>
                  <a:schemeClr val="tx1">
                    <a:lumMod val="75000"/>
                    <a:lumOff val="25000"/>
                  </a:schemeClr>
                </a:solidFill>
                <a:latin typeface="Calibri" panose="020F0502020204030204" pitchFamily="34" charset="0"/>
                <a:cs typeface="Calibri" panose="020F0502020204030204" pitchFamily="34" charset="0"/>
              </a:rPr>
              <a:t>Network security</a:t>
            </a:r>
            <a:endParaRPr lang="en-US" sz="1100" b="1" dirty="0">
              <a:solidFill>
                <a:schemeClr val="tx2"/>
              </a:solidFill>
              <a:latin typeface="Calibri" panose="020F0502020204030204" pitchFamily="34" charset="0"/>
              <a:cs typeface="Calibri" panose="020F0502020204030204" pitchFamily="34" charset="0"/>
            </a:endParaRPr>
          </a:p>
        </p:txBody>
      </p:sp>
      <p:sp>
        <p:nvSpPr>
          <p:cNvPr id="24" name="TextBox 6">
            <a:extLst>
              <a:ext uri="{FF2B5EF4-FFF2-40B4-BE49-F238E27FC236}">
                <a16:creationId xmlns:a16="http://schemas.microsoft.com/office/drawing/2014/main" xmlns="" id="{55774B0E-58C7-B644-B5DD-E9540AF1E1F2}"/>
              </a:ext>
            </a:extLst>
          </p:cNvPr>
          <p:cNvSpPr txBox="1"/>
          <p:nvPr/>
        </p:nvSpPr>
        <p:spPr>
          <a:xfrm>
            <a:off x="5299655" y="3084873"/>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6</a:t>
            </a:r>
            <a:r>
              <a:rPr lang="es-MX" sz="1100" b="1">
                <a:solidFill>
                  <a:schemeClr val="tx2"/>
                </a:solidFill>
                <a:latin typeface="Calibri" panose="020F0502020204030204" pitchFamily="34" charset="0"/>
                <a:cs typeface="Calibri" panose="020F0502020204030204" pitchFamily="34" charset="0"/>
              </a:rPr>
              <a:t>. </a:t>
            </a:r>
            <a:r>
              <a:rPr lang="es-US" sz="1100" b="1">
                <a:solidFill>
                  <a:schemeClr val="tx1">
                    <a:lumMod val="75000"/>
                    <a:lumOff val="25000"/>
                  </a:schemeClr>
                </a:solidFill>
                <a:latin typeface="Calibri" panose="020F0502020204030204" pitchFamily="34" charset="0"/>
                <a:cs typeface="Calibri" panose="020F0502020204030204" pitchFamily="34" charset="0"/>
              </a:rPr>
              <a:t>Physical security</a:t>
            </a:r>
            <a:endParaRPr lang="en-US" sz="1100" b="1" dirty="0">
              <a:solidFill>
                <a:schemeClr val="tx2"/>
              </a:solidFill>
              <a:latin typeface="Calibri" panose="020F0502020204030204" pitchFamily="34" charset="0"/>
              <a:cs typeface="Calibri" panose="020F0502020204030204" pitchFamily="34" charset="0"/>
            </a:endParaRPr>
          </a:p>
        </p:txBody>
      </p:sp>
      <p:sp>
        <p:nvSpPr>
          <p:cNvPr id="25" name="TextBox 6">
            <a:extLst>
              <a:ext uri="{FF2B5EF4-FFF2-40B4-BE49-F238E27FC236}">
                <a16:creationId xmlns:a16="http://schemas.microsoft.com/office/drawing/2014/main" xmlns="" id="{A58F5889-3D2A-364A-B034-99C1BA694228}"/>
              </a:ext>
            </a:extLst>
          </p:cNvPr>
          <p:cNvSpPr txBox="1"/>
          <p:nvPr/>
        </p:nvSpPr>
        <p:spPr>
          <a:xfrm>
            <a:off x="5299655" y="3307150"/>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7</a:t>
            </a:r>
            <a:r>
              <a:rPr lang="es-MX" sz="1100" b="1">
                <a:solidFill>
                  <a:schemeClr val="tx2"/>
                </a:solidFill>
                <a:latin typeface="Calibri" panose="020F0502020204030204" pitchFamily="34" charset="0"/>
                <a:cs typeface="Calibri" panose="020F0502020204030204" pitchFamily="34" charset="0"/>
              </a:rPr>
              <a:t>. </a:t>
            </a:r>
            <a:r>
              <a:rPr lang="es-ES_tradnl" sz="1100" b="1">
                <a:solidFill>
                  <a:schemeClr val="tx1">
                    <a:lumMod val="75000"/>
                    <a:lumOff val="25000"/>
                  </a:schemeClr>
                </a:solidFill>
                <a:latin typeface="Calibri" panose="020F0502020204030204" pitchFamily="34" charset="0"/>
                <a:cs typeface="Calibri" panose="020F0502020204030204" pitchFamily="34" charset="0"/>
              </a:rPr>
              <a:t>I</a:t>
            </a:r>
            <a:r>
              <a:rPr lang="es-US" sz="1100" b="1">
                <a:solidFill>
                  <a:schemeClr val="tx1">
                    <a:lumMod val="75000"/>
                    <a:lumOff val="25000"/>
                  </a:schemeClr>
                </a:solidFill>
                <a:latin typeface="Calibri" panose="020F0502020204030204" pitchFamily="34" charset="0"/>
                <a:cs typeface="Calibri" panose="020F0502020204030204" pitchFamily="34" charset="0"/>
              </a:rPr>
              <a:t>nformation security</a:t>
            </a:r>
            <a:endParaRPr lang="en-US" sz="1100" b="1" dirty="0">
              <a:solidFill>
                <a:schemeClr val="tx2"/>
              </a:solidFill>
              <a:latin typeface="Calibri" panose="020F0502020204030204" pitchFamily="34" charset="0"/>
              <a:cs typeface="Calibri" panose="020F0502020204030204" pitchFamily="34" charset="0"/>
            </a:endParaRPr>
          </a:p>
        </p:txBody>
      </p:sp>
      <p:sp>
        <p:nvSpPr>
          <p:cNvPr id="26" name="TextBox 6">
            <a:extLst>
              <a:ext uri="{FF2B5EF4-FFF2-40B4-BE49-F238E27FC236}">
                <a16:creationId xmlns:a16="http://schemas.microsoft.com/office/drawing/2014/main" xmlns="" id="{03F2CE96-40C1-7147-A1EF-C6385156B1EC}"/>
              </a:ext>
            </a:extLst>
          </p:cNvPr>
          <p:cNvSpPr txBox="1"/>
          <p:nvPr/>
        </p:nvSpPr>
        <p:spPr>
          <a:xfrm>
            <a:off x="5299655" y="3529425"/>
            <a:ext cx="3580327" cy="261610"/>
          </a:xfrm>
          <a:prstGeom prst="rect">
            <a:avLst/>
          </a:prstGeom>
          <a:noFill/>
        </p:spPr>
        <p:txBody>
          <a:bodyPr wrap="square" rtlCol="0">
            <a:spAutoFit/>
          </a:bodyPr>
          <a:lstStyle/>
          <a:p>
            <a:r>
              <a:rPr lang="es-MX" sz="1100" b="1" dirty="0">
                <a:solidFill>
                  <a:schemeClr val="tx2"/>
                </a:solidFill>
                <a:latin typeface="Calibri" panose="020F0502020204030204" pitchFamily="34" charset="0"/>
                <a:cs typeface="Calibri" panose="020F0502020204030204" pitchFamily="34" charset="0"/>
              </a:rPr>
              <a:t>8</a:t>
            </a:r>
            <a:r>
              <a:rPr lang="es-MX" sz="1100" b="1">
                <a:solidFill>
                  <a:schemeClr val="tx2"/>
                </a:solidFill>
                <a:latin typeface="Calibri" panose="020F0502020204030204" pitchFamily="34" charset="0"/>
                <a:cs typeface="Calibri" panose="020F0502020204030204" pitchFamily="34" charset="0"/>
              </a:rPr>
              <a:t>. </a:t>
            </a:r>
            <a:r>
              <a:rPr lang="es-ES_tradnl" sz="1100" b="1">
                <a:solidFill>
                  <a:schemeClr val="tx1">
                    <a:lumMod val="75000"/>
                    <a:lumOff val="25000"/>
                  </a:schemeClr>
                </a:solidFill>
                <a:latin typeface="Calibri" panose="020F0502020204030204" pitchFamily="34" charset="0"/>
                <a:cs typeface="Calibri" panose="020F0502020204030204" pitchFamily="34" charset="0"/>
              </a:rPr>
              <a:t>Se</a:t>
            </a:r>
            <a:r>
              <a:rPr lang="es-US" sz="1100" b="1">
                <a:solidFill>
                  <a:schemeClr val="tx1">
                    <a:lumMod val="75000"/>
                    <a:lumOff val="25000"/>
                  </a:schemeClr>
                </a:solidFill>
                <a:latin typeface="Calibri" panose="020F0502020204030204" pitchFamily="34" charset="0"/>
                <a:cs typeface="Calibri" panose="020F0502020204030204" pitchFamily="34" charset="0"/>
              </a:rPr>
              <a:t>parated databases security</a:t>
            </a:r>
            <a:endParaRPr lang="en-US" sz="11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7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a:extLst>
              <a:ext uri="{FF2B5EF4-FFF2-40B4-BE49-F238E27FC236}">
                <a16:creationId xmlns:a16="http://schemas.microsoft.com/office/drawing/2014/main" xmlns="" id="{E7FA58FE-BE6A-EE46-BA81-9B955C65FAB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7513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76CF4C0-1836-1A46-8E36-DDA63F07FB8B}"/>
              </a:ext>
            </a:extLst>
          </p:cNvPr>
          <p:cNvSpPr txBox="1"/>
          <p:nvPr/>
        </p:nvSpPr>
        <p:spPr>
          <a:xfrm>
            <a:off x="47846" y="-58479"/>
            <a:ext cx="2867132" cy="646331"/>
          </a:xfrm>
          <a:prstGeom prst="rect">
            <a:avLst/>
          </a:prstGeom>
          <a:noFill/>
        </p:spPr>
        <p:txBody>
          <a:bodyPr wrap="none" rtlCol="0">
            <a:spAutoFit/>
          </a:bodyPr>
          <a:lstStyle/>
          <a:p>
            <a:r>
              <a:rPr lang="es-MX" sz="3600" b="1" dirty="0">
                <a:solidFill>
                  <a:schemeClr val="accent6"/>
                </a:solidFill>
              </a:rPr>
              <a:t>SAR </a:t>
            </a:r>
            <a:r>
              <a:rPr lang="es-MX" sz="3600" b="1" dirty="0" err="1">
                <a:solidFill>
                  <a:schemeClr val="accent6"/>
                </a:solidFill>
              </a:rPr>
              <a:t>evolution</a:t>
            </a:r>
            <a:endParaRPr lang="es-MX" sz="3600" b="1" dirty="0">
              <a:solidFill>
                <a:schemeClr val="accent6"/>
              </a:solidFill>
            </a:endParaRPr>
          </a:p>
        </p:txBody>
      </p:sp>
      <p:pic>
        <p:nvPicPr>
          <p:cNvPr id="7" name="Imagen 6">
            <a:extLst>
              <a:ext uri="{FF2B5EF4-FFF2-40B4-BE49-F238E27FC236}">
                <a16:creationId xmlns:a16="http://schemas.microsoft.com/office/drawing/2014/main" xmlns="" id="{B2CFAF2C-1F8F-7D4E-AE36-C84157C7D4B9}"/>
              </a:ext>
            </a:extLst>
          </p:cNvPr>
          <p:cNvPicPr>
            <a:picLocks noChangeAspect="1"/>
          </p:cNvPicPr>
          <p:nvPr/>
        </p:nvPicPr>
        <p:blipFill>
          <a:blip r:embed="rId2"/>
          <a:stretch>
            <a:fillRect/>
          </a:stretch>
        </p:blipFill>
        <p:spPr>
          <a:xfrm>
            <a:off x="-67056" y="4366745"/>
            <a:ext cx="9326880" cy="930679"/>
          </a:xfrm>
          <a:prstGeom prst="rect">
            <a:avLst/>
          </a:prstGeom>
        </p:spPr>
      </p:pic>
      <p:sp>
        <p:nvSpPr>
          <p:cNvPr id="8" name="CuadroTexto 7">
            <a:extLst>
              <a:ext uri="{FF2B5EF4-FFF2-40B4-BE49-F238E27FC236}">
                <a16:creationId xmlns:a16="http://schemas.microsoft.com/office/drawing/2014/main" xmlns="" id="{37C662F3-1A1C-F74E-837C-0761ABBE876A}"/>
              </a:ext>
            </a:extLst>
          </p:cNvPr>
          <p:cNvSpPr txBox="1"/>
          <p:nvPr/>
        </p:nvSpPr>
        <p:spPr>
          <a:xfrm>
            <a:off x="226982" y="600822"/>
            <a:ext cx="8917018" cy="292388"/>
          </a:xfrm>
          <a:prstGeom prst="rect">
            <a:avLst/>
          </a:prstGeom>
          <a:noFill/>
        </p:spPr>
        <p:txBody>
          <a:bodyPr wrap="square" rtlCol="0">
            <a:spAutoFit/>
          </a:bodyPr>
          <a:lstStyle/>
          <a:p>
            <a:r>
              <a:rPr lang="es-ES" sz="1300" b="1" dirty="0" err="1">
                <a:solidFill>
                  <a:schemeClr val="tx2"/>
                </a:solidFill>
              </a:rPr>
              <a:t>The</a:t>
            </a:r>
            <a:r>
              <a:rPr lang="es-ES" sz="1300" b="1" dirty="0">
                <a:solidFill>
                  <a:schemeClr val="tx2"/>
                </a:solidFill>
              </a:rPr>
              <a:t> </a:t>
            </a:r>
            <a:r>
              <a:rPr lang="es-ES" sz="1300" b="1" dirty="0" err="1">
                <a:solidFill>
                  <a:schemeClr val="tx2"/>
                </a:solidFill>
              </a:rPr>
              <a:t>current</a:t>
            </a:r>
            <a:r>
              <a:rPr lang="es-ES" sz="1300" b="1" dirty="0">
                <a:solidFill>
                  <a:schemeClr val="tx2"/>
                </a:solidFill>
              </a:rPr>
              <a:t> </a:t>
            </a:r>
            <a:r>
              <a:rPr lang="es-ES" sz="1300" b="1" dirty="0" err="1">
                <a:solidFill>
                  <a:schemeClr val="tx2"/>
                </a:solidFill>
              </a:rPr>
              <a:t>system</a:t>
            </a:r>
            <a:r>
              <a:rPr lang="es-ES" sz="1300" b="1" dirty="0">
                <a:solidFill>
                  <a:schemeClr val="tx2"/>
                </a:solidFill>
              </a:rPr>
              <a:t> of individual </a:t>
            </a:r>
            <a:r>
              <a:rPr lang="es-ES" sz="1300" b="1" err="1">
                <a:solidFill>
                  <a:schemeClr val="tx2"/>
                </a:solidFill>
              </a:rPr>
              <a:t>accounts</a:t>
            </a:r>
            <a:r>
              <a:rPr lang="es-ES" sz="1300" b="1">
                <a:solidFill>
                  <a:schemeClr val="tx2"/>
                </a:solidFill>
              </a:rPr>
              <a:t> </a:t>
            </a:r>
            <a:r>
              <a:rPr lang="es-US" sz="1300" b="1">
                <a:solidFill>
                  <a:schemeClr val="tx2"/>
                </a:solidFill>
              </a:rPr>
              <a:t>began</a:t>
            </a:r>
            <a:r>
              <a:rPr lang="es-ES" sz="1300" b="1">
                <a:solidFill>
                  <a:schemeClr val="tx2"/>
                </a:solidFill>
              </a:rPr>
              <a:t> </a:t>
            </a:r>
            <a:r>
              <a:rPr lang="es-ES" sz="1300" b="1" dirty="0">
                <a:solidFill>
                  <a:schemeClr val="tx2"/>
                </a:solidFill>
              </a:rPr>
              <a:t>in </a:t>
            </a:r>
            <a:r>
              <a:rPr lang="es-ES" sz="1300" b="1" dirty="0" err="1">
                <a:solidFill>
                  <a:schemeClr val="tx2"/>
                </a:solidFill>
              </a:rPr>
              <a:t>July</a:t>
            </a:r>
            <a:r>
              <a:rPr lang="es-ES" sz="1300" b="1" dirty="0">
                <a:solidFill>
                  <a:schemeClr val="tx2"/>
                </a:solidFill>
              </a:rPr>
              <a:t> 1997 and has </a:t>
            </a:r>
            <a:r>
              <a:rPr lang="es-ES" sz="1300" b="1" dirty="0" err="1">
                <a:solidFill>
                  <a:schemeClr val="tx2"/>
                </a:solidFill>
              </a:rPr>
              <a:t>been</a:t>
            </a:r>
            <a:r>
              <a:rPr lang="es-ES" sz="1300" b="1" dirty="0">
                <a:solidFill>
                  <a:schemeClr val="tx2"/>
                </a:solidFill>
              </a:rPr>
              <a:t> </a:t>
            </a:r>
            <a:r>
              <a:rPr lang="es-ES" sz="1300" b="1" dirty="0" err="1">
                <a:solidFill>
                  <a:schemeClr val="tx2"/>
                </a:solidFill>
              </a:rPr>
              <a:t>growing</a:t>
            </a:r>
            <a:r>
              <a:rPr lang="es-ES" sz="1300" b="1" dirty="0">
                <a:solidFill>
                  <a:schemeClr val="tx2"/>
                </a:solidFill>
              </a:rPr>
              <a:t> (in </a:t>
            </a:r>
            <a:r>
              <a:rPr lang="es-ES" sz="1300" b="1" dirty="0" err="1">
                <a:solidFill>
                  <a:schemeClr val="tx2"/>
                </a:solidFill>
              </a:rPr>
              <a:t>accounts</a:t>
            </a:r>
            <a:r>
              <a:rPr lang="es-ES" sz="1300" b="1" dirty="0">
                <a:solidFill>
                  <a:schemeClr val="tx2"/>
                </a:solidFill>
              </a:rPr>
              <a:t> and </a:t>
            </a:r>
            <a:r>
              <a:rPr lang="es-ES" sz="1300" b="1" dirty="0" err="1">
                <a:solidFill>
                  <a:schemeClr val="tx2"/>
                </a:solidFill>
              </a:rPr>
              <a:t>assets</a:t>
            </a:r>
            <a:r>
              <a:rPr lang="es-ES" sz="1300" b="1" dirty="0">
                <a:solidFill>
                  <a:schemeClr val="tx2"/>
                </a:solidFill>
              </a:rPr>
              <a:t>) </a:t>
            </a:r>
            <a:r>
              <a:rPr lang="es-ES" sz="1300" b="1" dirty="0" err="1">
                <a:solidFill>
                  <a:schemeClr val="tx2"/>
                </a:solidFill>
              </a:rPr>
              <a:t>ever</a:t>
            </a:r>
            <a:r>
              <a:rPr lang="es-ES" sz="1300" b="1" dirty="0">
                <a:solidFill>
                  <a:schemeClr val="tx2"/>
                </a:solidFill>
              </a:rPr>
              <a:t> </a:t>
            </a:r>
            <a:r>
              <a:rPr lang="es-ES" sz="1300" b="1" dirty="0" err="1">
                <a:solidFill>
                  <a:schemeClr val="tx2"/>
                </a:solidFill>
              </a:rPr>
              <a:t>since</a:t>
            </a:r>
            <a:r>
              <a:rPr lang="es-ES" sz="1300" b="1" dirty="0">
                <a:solidFill>
                  <a:schemeClr val="tx2"/>
                </a:solidFill>
              </a:rPr>
              <a:t>.</a:t>
            </a:r>
            <a:endParaRPr lang="es-MX" dirty="0">
              <a:solidFill>
                <a:schemeClr val="tx2"/>
              </a:solidFill>
            </a:endParaRPr>
          </a:p>
        </p:txBody>
      </p:sp>
      <p:sp>
        <p:nvSpPr>
          <p:cNvPr id="9" name="Redondear rectángulo de esquina diagonal 8">
            <a:extLst>
              <a:ext uri="{FF2B5EF4-FFF2-40B4-BE49-F238E27FC236}">
                <a16:creationId xmlns:a16="http://schemas.microsoft.com/office/drawing/2014/main" xmlns="" id="{C0B45BE4-069D-434C-A3AF-0767A62FB44B}"/>
              </a:ext>
            </a:extLst>
          </p:cNvPr>
          <p:cNvSpPr/>
          <p:nvPr/>
        </p:nvSpPr>
        <p:spPr>
          <a:xfrm>
            <a:off x="181263" y="575204"/>
            <a:ext cx="45719" cy="34568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TextBox 1">
            <a:extLst>
              <a:ext uri="{FF2B5EF4-FFF2-40B4-BE49-F238E27FC236}">
                <a16:creationId xmlns:a16="http://schemas.microsoft.com/office/drawing/2014/main" xmlns="" id="{27A7C1F2-4D3B-7845-A924-4265FFC95BD3}"/>
              </a:ext>
            </a:extLst>
          </p:cNvPr>
          <p:cNvSpPr txBox="1"/>
          <p:nvPr/>
        </p:nvSpPr>
        <p:spPr>
          <a:xfrm>
            <a:off x="226982" y="1025358"/>
            <a:ext cx="1009631" cy="338554"/>
          </a:xfrm>
          <a:prstGeom prst="rect">
            <a:avLst/>
          </a:prstGeom>
          <a:noFill/>
        </p:spPr>
        <p:txBody>
          <a:bodyPr wrap="square" rtlCol="0">
            <a:spAutoFit/>
          </a:bodyPr>
          <a:lstStyle/>
          <a:p>
            <a:pPr algn="ctr"/>
            <a:r>
              <a:rPr lang="es-MX" sz="1600" b="1" dirty="0" err="1">
                <a:solidFill>
                  <a:schemeClr val="accent6"/>
                </a:solidFill>
              </a:rPr>
              <a:t>Accounts</a:t>
            </a:r>
            <a:endParaRPr lang="es-MX" sz="1600" b="1" dirty="0">
              <a:solidFill>
                <a:schemeClr val="accent6"/>
              </a:solidFill>
            </a:endParaRPr>
          </a:p>
        </p:txBody>
      </p:sp>
      <p:sp>
        <p:nvSpPr>
          <p:cNvPr id="11" name="TextBox 6">
            <a:extLst>
              <a:ext uri="{FF2B5EF4-FFF2-40B4-BE49-F238E27FC236}">
                <a16:creationId xmlns:a16="http://schemas.microsoft.com/office/drawing/2014/main" xmlns="" id="{14CBA4E2-F18A-1949-8FBE-11588639A49D}"/>
              </a:ext>
            </a:extLst>
          </p:cNvPr>
          <p:cNvSpPr txBox="1"/>
          <p:nvPr/>
        </p:nvSpPr>
        <p:spPr>
          <a:xfrm>
            <a:off x="7277911" y="1017753"/>
            <a:ext cx="1762328" cy="1077218"/>
          </a:xfrm>
          <a:prstGeom prst="rect">
            <a:avLst/>
          </a:prstGeom>
          <a:noFill/>
        </p:spPr>
        <p:txBody>
          <a:bodyPr wrap="square" rtlCol="0">
            <a:spAutoFit/>
          </a:bodyPr>
          <a:lstStyle/>
          <a:p>
            <a:pPr algn="ctr"/>
            <a:r>
              <a:rPr lang="es-MX" sz="1600" b="1" dirty="0" err="1">
                <a:solidFill>
                  <a:schemeClr val="accent6"/>
                </a:solidFill>
              </a:rPr>
              <a:t>Assets</a:t>
            </a:r>
            <a:r>
              <a:rPr lang="es-MX" sz="1600" b="1" dirty="0">
                <a:solidFill>
                  <a:schemeClr val="accent6"/>
                </a:solidFill>
              </a:rPr>
              <a:t> </a:t>
            </a:r>
          </a:p>
          <a:p>
            <a:pPr algn="ctr"/>
            <a:r>
              <a:rPr lang="es-MX" sz="1600" b="1" dirty="0">
                <a:solidFill>
                  <a:schemeClr val="accent6"/>
                </a:solidFill>
              </a:rPr>
              <a:t>(</a:t>
            </a:r>
            <a:r>
              <a:rPr lang="es-MX" sz="1600" b="1" dirty="0" err="1">
                <a:solidFill>
                  <a:schemeClr val="accent6"/>
                </a:solidFill>
              </a:rPr>
              <a:t>millions</a:t>
            </a:r>
            <a:r>
              <a:rPr lang="es-MX" sz="1600" b="1" dirty="0">
                <a:solidFill>
                  <a:schemeClr val="accent6"/>
                </a:solidFill>
              </a:rPr>
              <a:t> </a:t>
            </a:r>
            <a:r>
              <a:rPr lang="es-MX" sz="1600" b="1">
                <a:solidFill>
                  <a:schemeClr val="accent6"/>
                </a:solidFill>
              </a:rPr>
              <a:t>of pesos</a:t>
            </a:r>
            <a:endParaRPr lang="es-US" sz="1600" b="1">
              <a:solidFill>
                <a:schemeClr val="accent6"/>
              </a:solidFill>
            </a:endParaRPr>
          </a:p>
          <a:p>
            <a:pPr algn="ctr"/>
            <a:endParaRPr lang="es-US" sz="1600" b="1">
              <a:solidFill>
                <a:schemeClr val="accent6"/>
              </a:solidFill>
            </a:endParaRPr>
          </a:p>
          <a:p>
            <a:pPr algn="ctr"/>
            <a:r>
              <a:rPr lang="es-US" sz="1600" b="1">
                <a:solidFill>
                  <a:schemeClr val="accent6"/>
                </a:solidFill>
              </a:rPr>
              <a:t>183 millions USD</a:t>
            </a:r>
            <a:r>
              <a:rPr lang="es-MX" sz="1600" b="1">
                <a:solidFill>
                  <a:schemeClr val="accent6"/>
                </a:solidFill>
              </a:rPr>
              <a:t>)</a:t>
            </a:r>
            <a:endParaRPr lang="es-MX" sz="1600" b="1" dirty="0">
              <a:solidFill>
                <a:schemeClr val="accent6"/>
              </a:solidFill>
            </a:endParaRPr>
          </a:p>
        </p:txBody>
      </p:sp>
      <p:graphicFrame>
        <p:nvGraphicFramePr>
          <p:cNvPr id="12" name="Chart 8">
            <a:extLst>
              <a:ext uri="{FF2B5EF4-FFF2-40B4-BE49-F238E27FC236}">
                <a16:creationId xmlns:a16="http://schemas.microsoft.com/office/drawing/2014/main" xmlns="" id="{C09F120F-598D-C542-905D-27024D740300}"/>
              </a:ext>
            </a:extLst>
          </p:cNvPr>
          <p:cNvGraphicFramePr/>
          <p:nvPr>
            <p:extLst>
              <p:ext uri="{D42A27DB-BD31-4B8C-83A1-F6EECF244321}">
                <p14:modId xmlns:p14="http://schemas.microsoft.com/office/powerpoint/2010/main" val="4221866414"/>
              </p:ext>
            </p:extLst>
          </p:nvPr>
        </p:nvGraphicFramePr>
        <p:xfrm>
          <a:off x="1334311" y="991782"/>
          <a:ext cx="5943600" cy="262128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xmlns="" id="{2F84DB69-C091-4345-940F-A7E957F47632}"/>
              </a:ext>
            </a:extLst>
          </p:cNvPr>
          <p:cNvSpPr txBox="1"/>
          <p:nvPr/>
        </p:nvSpPr>
        <p:spPr>
          <a:xfrm>
            <a:off x="372516" y="3680599"/>
            <a:ext cx="8408317" cy="938719"/>
          </a:xfrm>
          <a:prstGeom prst="rect">
            <a:avLst/>
          </a:prstGeom>
          <a:noFill/>
        </p:spPr>
        <p:txBody>
          <a:bodyPr wrap="square" rtlCol="0">
            <a:spAutoFit/>
          </a:bodyPr>
          <a:lstStyle/>
          <a:p>
            <a:pPr lvl="1">
              <a:buFont typeface="Wingdings" panose="05000000000000000000" pitchFamily="2" charset="2"/>
              <a:buChar char="ü"/>
            </a:pPr>
            <a:r>
              <a:rPr lang="es-ES" sz="1100" dirty="0">
                <a:solidFill>
                  <a:schemeClr val="tx2"/>
                </a:solidFill>
              </a:rPr>
              <a:t> At </a:t>
            </a:r>
            <a:r>
              <a:rPr lang="es-ES" sz="1100" err="1">
                <a:solidFill>
                  <a:schemeClr val="tx2"/>
                </a:solidFill>
              </a:rPr>
              <a:t>first</a:t>
            </a:r>
            <a:r>
              <a:rPr lang="es-ES" sz="1100">
                <a:solidFill>
                  <a:schemeClr val="tx2"/>
                </a:solidFill>
              </a:rPr>
              <a:t> </a:t>
            </a:r>
            <a:r>
              <a:rPr lang="es-US" sz="1100">
                <a:solidFill>
                  <a:schemeClr val="tx2"/>
                </a:solidFill>
              </a:rPr>
              <a:t>registration</a:t>
            </a:r>
            <a:r>
              <a:rPr lang="es-ES" sz="1100">
                <a:solidFill>
                  <a:schemeClr val="tx2"/>
                </a:solidFill>
              </a:rPr>
              <a:t> </a:t>
            </a:r>
            <a:r>
              <a:rPr lang="es-US" sz="1100">
                <a:solidFill>
                  <a:schemeClr val="tx2"/>
                </a:solidFill>
              </a:rPr>
              <a:t>and enrollment of workers and self employees </a:t>
            </a:r>
            <a:r>
              <a:rPr lang="es-ES" sz="1100">
                <a:solidFill>
                  <a:schemeClr val="tx2"/>
                </a:solidFill>
              </a:rPr>
              <a:t>was </a:t>
            </a:r>
            <a:r>
              <a:rPr lang="es-ES" sz="1100" dirty="0" err="1">
                <a:solidFill>
                  <a:schemeClr val="tx2"/>
                </a:solidFill>
              </a:rPr>
              <a:t>given</a:t>
            </a:r>
            <a:r>
              <a:rPr lang="es-ES" sz="1100" dirty="0">
                <a:solidFill>
                  <a:schemeClr val="tx2"/>
                </a:solidFill>
              </a:rPr>
              <a:t> more </a:t>
            </a:r>
            <a:r>
              <a:rPr lang="es-ES" sz="1100" dirty="0" err="1">
                <a:solidFill>
                  <a:schemeClr val="tx2"/>
                </a:solidFill>
              </a:rPr>
              <a:t>importance</a:t>
            </a:r>
            <a:r>
              <a:rPr lang="es-ES" sz="1100" dirty="0">
                <a:solidFill>
                  <a:schemeClr val="tx2"/>
                </a:solidFill>
              </a:rPr>
              <a:t>. </a:t>
            </a:r>
          </a:p>
          <a:p>
            <a:pPr lvl="1">
              <a:buFont typeface="Wingdings" panose="05000000000000000000" pitchFamily="2" charset="2"/>
              <a:buChar char="ü"/>
            </a:pPr>
            <a:r>
              <a:rPr lang="es-ES" sz="1100">
                <a:solidFill>
                  <a:schemeClr val="tx2"/>
                </a:solidFill>
              </a:rPr>
              <a:t> </a:t>
            </a:r>
            <a:r>
              <a:rPr lang="es-US" sz="1100">
                <a:solidFill>
                  <a:schemeClr val="tx2"/>
                </a:solidFill>
              </a:rPr>
              <a:t>next, </a:t>
            </a:r>
            <a:r>
              <a:rPr lang="es-ES" sz="1100">
                <a:solidFill>
                  <a:schemeClr val="tx2"/>
                </a:solidFill>
              </a:rPr>
              <a:t>promoting </a:t>
            </a:r>
            <a:r>
              <a:rPr lang="es-ES" sz="1100" dirty="0" err="1">
                <a:solidFill>
                  <a:schemeClr val="tx2"/>
                </a:solidFill>
              </a:rPr>
              <a:t>competition</a:t>
            </a:r>
            <a:r>
              <a:rPr lang="es-ES" sz="1100" dirty="0">
                <a:solidFill>
                  <a:schemeClr val="tx2"/>
                </a:solidFill>
              </a:rPr>
              <a:t> in </a:t>
            </a:r>
            <a:r>
              <a:rPr lang="es-ES" sz="1100" dirty="0" err="1">
                <a:solidFill>
                  <a:schemeClr val="tx2"/>
                </a:solidFill>
              </a:rPr>
              <a:t>the</a:t>
            </a:r>
            <a:r>
              <a:rPr lang="es-ES" sz="1100" dirty="0">
                <a:solidFill>
                  <a:schemeClr val="tx2"/>
                </a:solidFill>
              </a:rPr>
              <a:t> </a:t>
            </a:r>
            <a:r>
              <a:rPr lang="es-ES" sz="1100" dirty="0" err="1">
                <a:solidFill>
                  <a:schemeClr val="tx2"/>
                </a:solidFill>
              </a:rPr>
              <a:t>system</a:t>
            </a:r>
            <a:r>
              <a:rPr lang="es-ES" sz="1100" dirty="0">
                <a:solidFill>
                  <a:schemeClr val="tx2"/>
                </a:solidFill>
              </a:rPr>
              <a:t> </a:t>
            </a:r>
            <a:r>
              <a:rPr lang="es-ES" sz="1100" dirty="0" err="1">
                <a:solidFill>
                  <a:schemeClr val="tx2"/>
                </a:solidFill>
              </a:rPr>
              <a:t>through</a:t>
            </a:r>
            <a:r>
              <a:rPr lang="es-ES" sz="1100" dirty="0">
                <a:solidFill>
                  <a:schemeClr val="tx2"/>
                </a:solidFill>
              </a:rPr>
              <a:t> </a:t>
            </a:r>
            <a:r>
              <a:rPr lang="es-ES" sz="1100" dirty="0" err="1">
                <a:solidFill>
                  <a:schemeClr val="tx2"/>
                </a:solidFill>
              </a:rPr>
              <a:t>transfers</a:t>
            </a:r>
            <a:r>
              <a:rPr lang="es-ES" sz="1100" dirty="0">
                <a:solidFill>
                  <a:schemeClr val="tx2"/>
                </a:solidFill>
              </a:rPr>
              <a:t>. </a:t>
            </a:r>
          </a:p>
          <a:p>
            <a:pPr lvl="1">
              <a:buFont typeface="Wingdings" panose="05000000000000000000" pitchFamily="2" charset="2"/>
              <a:buChar char="ü"/>
            </a:pPr>
            <a:r>
              <a:rPr lang="es-ES" sz="1100" dirty="0">
                <a:solidFill>
                  <a:schemeClr val="tx2"/>
                </a:solidFill>
              </a:rPr>
              <a:t> </a:t>
            </a:r>
            <a:r>
              <a:rPr lang="es-ES" sz="1100" dirty="0" err="1">
                <a:solidFill>
                  <a:schemeClr val="tx2"/>
                </a:solidFill>
              </a:rPr>
              <a:t>Since</a:t>
            </a:r>
            <a:r>
              <a:rPr lang="es-ES" sz="1100" dirty="0">
                <a:solidFill>
                  <a:schemeClr val="tx2"/>
                </a:solidFill>
              </a:rPr>
              <a:t> 2012, </a:t>
            </a:r>
            <a:r>
              <a:rPr lang="es-ES" sz="1100" dirty="0" err="1">
                <a:solidFill>
                  <a:schemeClr val="tx2"/>
                </a:solidFill>
              </a:rPr>
              <a:t>speeding</a:t>
            </a:r>
            <a:r>
              <a:rPr lang="es-ES" sz="1100" dirty="0">
                <a:solidFill>
                  <a:schemeClr val="tx2"/>
                </a:solidFill>
              </a:rPr>
              <a:t> up </a:t>
            </a:r>
            <a:r>
              <a:rPr lang="es-ES" sz="1100" dirty="0" err="1">
                <a:solidFill>
                  <a:schemeClr val="tx2"/>
                </a:solidFill>
              </a:rPr>
              <a:t>the</a:t>
            </a:r>
            <a:r>
              <a:rPr lang="es-ES" sz="1100" dirty="0">
                <a:solidFill>
                  <a:schemeClr val="tx2"/>
                </a:solidFill>
              </a:rPr>
              <a:t> </a:t>
            </a:r>
            <a:r>
              <a:rPr lang="es-ES" sz="1100" dirty="0" err="1">
                <a:solidFill>
                  <a:schemeClr val="tx2"/>
                </a:solidFill>
              </a:rPr>
              <a:t>entrance</a:t>
            </a:r>
            <a:r>
              <a:rPr lang="es-ES" sz="1100" dirty="0">
                <a:solidFill>
                  <a:schemeClr val="tx2"/>
                </a:solidFill>
              </a:rPr>
              <a:t> flux of </a:t>
            </a:r>
            <a:r>
              <a:rPr lang="es-ES" sz="1100" dirty="0" err="1">
                <a:solidFill>
                  <a:schemeClr val="tx2"/>
                </a:solidFill>
              </a:rPr>
              <a:t>resources</a:t>
            </a:r>
            <a:r>
              <a:rPr lang="es-ES" sz="1100" dirty="0">
                <a:solidFill>
                  <a:schemeClr val="tx2"/>
                </a:solidFill>
              </a:rPr>
              <a:t> to </a:t>
            </a:r>
            <a:r>
              <a:rPr lang="es-ES" sz="1100" dirty="0" err="1">
                <a:solidFill>
                  <a:schemeClr val="tx2"/>
                </a:solidFill>
              </a:rPr>
              <a:t>PFAs</a:t>
            </a:r>
            <a:r>
              <a:rPr lang="es-ES" sz="1100" dirty="0">
                <a:solidFill>
                  <a:schemeClr val="tx2"/>
                </a:solidFill>
              </a:rPr>
              <a:t>.</a:t>
            </a:r>
          </a:p>
          <a:p>
            <a:pPr lvl="1">
              <a:buFont typeface="Wingdings" panose="05000000000000000000" pitchFamily="2" charset="2"/>
              <a:buChar char="ü"/>
            </a:pPr>
            <a:r>
              <a:rPr lang="es-ES" sz="1100" dirty="0">
                <a:solidFill>
                  <a:schemeClr val="tx2"/>
                </a:solidFill>
              </a:rPr>
              <a:t> </a:t>
            </a:r>
            <a:r>
              <a:rPr lang="es-ES" sz="1100" dirty="0" err="1">
                <a:solidFill>
                  <a:schemeClr val="tx2"/>
                </a:solidFill>
              </a:rPr>
              <a:t>Finally,to</a:t>
            </a:r>
            <a:r>
              <a:rPr lang="es-ES" sz="1100" dirty="0">
                <a:solidFill>
                  <a:schemeClr val="tx2"/>
                </a:solidFill>
              </a:rPr>
              <a:t> </a:t>
            </a:r>
            <a:r>
              <a:rPr lang="es-ES" sz="1100" dirty="0" err="1">
                <a:solidFill>
                  <a:schemeClr val="tx2"/>
                </a:solidFill>
              </a:rPr>
              <a:t>the</a:t>
            </a:r>
            <a:r>
              <a:rPr lang="es-ES" sz="1100" dirty="0">
                <a:solidFill>
                  <a:schemeClr val="tx2"/>
                </a:solidFill>
              </a:rPr>
              <a:t> </a:t>
            </a:r>
            <a:r>
              <a:rPr lang="es-ES" sz="1100" dirty="0" err="1">
                <a:solidFill>
                  <a:schemeClr val="tx2"/>
                </a:solidFill>
              </a:rPr>
              <a:t>extent</a:t>
            </a:r>
            <a:r>
              <a:rPr lang="es-ES" sz="1100" dirty="0">
                <a:solidFill>
                  <a:schemeClr val="tx2"/>
                </a:solidFill>
              </a:rPr>
              <a:t> </a:t>
            </a:r>
            <a:r>
              <a:rPr lang="es-ES" sz="1100" dirty="0" err="1">
                <a:solidFill>
                  <a:schemeClr val="tx2"/>
                </a:solidFill>
              </a:rPr>
              <a:t>that</a:t>
            </a:r>
            <a:r>
              <a:rPr lang="es-ES" sz="1100" dirty="0">
                <a:solidFill>
                  <a:schemeClr val="tx2"/>
                </a:solidFill>
              </a:rPr>
              <a:t> </a:t>
            </a:r>
            <a:r>
              <a:rPr lang="es-ES" sz="1100" dirty="0" err="1">
                <a:solidFill>
                  <a:schemeClr val="tx2"/>
                </a:solidFill>
              </a:rPr>
              <a:t>the</a:t>
            </a:r>
            <a:r>
              <a:rPr lang="es-ES" sz="1100" dirty="0">
                <a:solidFill>
                  <a:schemeClr val="tx2"/>
                </a:solidFill>
              </a:rPr>
              <a:t> </a:t>
            </a:r>
            <a:r>
              <a:rPr lang="es-ES" sz="1100" dirty="0" err="1">
                <a:solidFill>
                  <a:schemeClr val="tx2"/>
                </a:solidFill>
              </a:rPr>
              <a:t>system</a:t>
            </a:r>
            <a:r>
              <a:rPr lang="es-ES" sz="1100" dirty="0">
                <a:solidFill>
                  <a:schemeClr val="tx2"/>
                </a:solidFill>
              </a:rPr>
              <a:t> </a:t>
            </a:r>
            <a:r>
              <a:rPr lang="es-ES" sz="1100" dirty="0" err="1">
                <a:solidFill>
                  <a:schemeClr val="tx2"/>
                </a:solidFill>
              </a:rPr>
              <a:t>is</a:t>
            </a:r>
            <a:r>
              <a:rPr lang="es-ES" sz="1100" dirty="0">
                <a:solidFill>
                  <a:schemeClr val="tx2"/>
                </a:solidFill>
              </a:rPr>
              <a:t> </a:t>
            </a:r>
            <a:r>
              <a:rPr lang="es-ES" sz="1100" dirty="0" err="1">
                <a:solidFill>
                  <a:schemeClr val="tx2"/>
                </a:solidFill>
              </a:rPr>
              <a:t>growing</a:t>
            </a:r>
            <a:r>
              <a:rPr lang="es-ES" sz="1100" dirty="0">
                <a:solidFill>
                  <a:schemeClr val="tx2"/>
                </a:solidFill>
              </a:rPr>
              <a:t>, </a:t>
            </a:r>
            <a:r>
              <a:rPr lang="es-ES" sz="1100" dirty="0" err="1">
                <a:solidFill>
                  <a:schemeClr val="tx2"/>
                </a:solidFill>
              </a:rPr>
              <a:t>the</a:t>
            </a:r>
            <a:r>
              <a:rPr lang="es-ES" sz="1100" dirty="0">
                <a:solidFill>
                  <a:schemeClr val="tx2"/>
                </a:solidFill>
              </a:rPr>
              <a:t> </a:t>
            </a:r>
            <a:r>
              <a:rPr lang="es-ES" sz="1100" dirty="0" err="1">
                <a:solidFill>
                  <a:schemeClr val="tx2"/>
                </a:solidFill>
              </a:rPr>
              <a:t>emphasis</a:t>
            </a:r>
            <a:r>
              <a:rPr lang="es-ES" sz="1100" dirty="0">
                <a:solidFill>
                  <a:schemeClr val="tx2"/>
                </a:solidFill>
              </a:rPr>
              <a:t> has </a:t>
            </a:r>
            <a:r>
              <a:rPr lang="es-ES" sz="1100" dirty="0" err="1">
                <a:solidFill>
                  <a:schemeClr val="tx2"/>
                </a:solidFill>
              </a:rPr>
              <a:t>been</a:t>
            </a:r>
            <a:r>
              <a:rPr lang="es-ES" sz="1100" dirty="0">
                <a:solidFill>
                  <a:schemeClr val="tx2"/>
                </a:solidFill>
              </a:rPr>
              <a:t> </a:t>
            </a:r>
            <a:r>
              <a:rPr lang="es-ES" sz="1100" dirty="0" err="1">
                <a:solidFill>
                  <a:schemeClr val="tx2"/>
                </a:solidFill>
              </a:rPr>
              <a:t>put</a:t>
            </a:r>
            <a:r>
              <a:rPr lang="es-ES" sz="1100" dirty="0">
                <a:solidFill>
                  <a:schemeClr val="tx2"/>
                </a:solidFill>
              </a:rPr>
              <a:t> </a:t>
            </a:r>
            <a:r>
              <a:rPr lang="es-ES" sz="1100" dirty="0" err="1">
                <a:solidFill>
                  <a:schemeClr val="tx2"/>
                </a:solidFill>
              </a:rPr>
              <a:t>on</a:t>
            </a:r>
            <a:r>
              <a:rPr lang="es-ES" sz="1100" dirty="0">
                <a:solidFill>
                  <a:schemeClr val="tx2"/>
                </a:solidFill>
              </a:rPr>
              <a:t> </a:t>
            </a:r>
            <a:r>
              <a:rPr lang="es-ES" sz="1100" dirty="0" err="1">
                <a:solidFill>
                  <a:schemeClr val="tx2"/>
                </a:solidFill>
              </a:rPr>
              <a:t>efficient</a:t>
            </a:r>
            <a:r>
              <a:rPr lang="es-ES" sz="1100" dirty="0">
                <a:solidFill>
                  <a:schemeClr val="tx2"/>
                </a:solidFill>
              </a:rPr>
              <a:t> </a:t>
            </a:r>
            <a:r>
              <a:rPr lang="es-ES" sz="1100" dirty="0" err="1">
                <a:solidFill>
                  <a:schemeClr val="tx2"/>
                </a:solidFill>
              </a:rPr>
              <a:t>processes</a:t>
            </a:r>
            <a:r>
              <a:rPr lang="es-ES" sz="1100" dirty="0">
                <a:solidFill>
                  <a:schemeClr val="tx2"/>
                </a:solidFill>
              </a:rPr>
              <a:t> and </a:t>
            </a:r>
            <a:r>
              <a:rPr lang="es-ES" sz="1100" err="1">
                <a:solidFill>
                  <a:schemeClr val="tx2"/>
                </a:solidFill>
              </a:rPr>
              <a:t>mechanisms</a:t>
            </a:r>
            <a:r>
              <a:rPr lang="es-ES" sz="1100">
                <a:solidFill>
                  <a:schemeClr val="tx2"/>
                </a:solidFill>
              </a:rPr>
              <a:t> for</a:t>
            </a:r>
            <a:r>
              <a:rPr lang="es-US" sz="1100">
                <a:solidFill>
                  <a:schemeClr val="tx2"/>
                </a:solidFill>
              </a:rPr>
              <a:t> voluntary aportations and</a:t>
            </a:r>
            <a:r>
              <a:rPr lang="es-ES" sz="1100">
                <a:solidFill>
                  <a:schemeClr val="tx2"/>
                </a:solidFill>
              </a:rPr>
              <a:t> </a:t>
            </a:r>
            <a:r>
              <a:rPr lang="es-ES" sz="1100" dirty="0" err="1">
                <a:solidFill>
                  <a:schemeClr val="tx2"/>
                </a:solidFill>
              </a:rPr>
              <a:t>withdrawal</a:t>
            </a:r>
            <a:r>
              <a:rPr lang="es-ES" sz="1100" dirty="0">
                <a:solidFill>
                  <a:schemeClr val="tx2"/>
                </a:solidFill>
              </a:rPr>
              <a:t>.</a:t>
            </a:r>
            <a:endParaRPr lang="es-MX" sz="1200" dirty="0">
              <a:solidFill>
                <a:schemeClr val="tx2"/>
              </a:solidFill>
            </a:endParaRPr>
          </a:p>
        </p:txBody>
      </p:sp>
      <p:sp>
        <p:nvSpPr>
          <p:cNvPr id="14" name="CuadroTexto 13">
            <a:extLst>
              <a:ext uri="{FF2B5EF4-FFF2-40B4-BE49-F238E27FC236}">
                <a16:creationId xmlns:a16="http://schemas.microsoft.com/office/drawing/2014/main" xmlns="" id="{380B2BD2-C58F-B740-9129-421D0B5C9B4B}"/>
              </a:ext>
            </a:extLst>
          </p:cNvPr>
          <p:cNvSpPr txBox="1"/>
          <p:nvPr/>
        </p:nvSpPr>
        <p:spPr>
          <a:xfrm>
            <a:off x="693684" y="4560448"/>
            <a:ext cx="9206220" cy="830997"/>
          </a:xfrm>
          <a:prstGeom prst="rect">
            <a:avLst/>
          </a:prstGeom>
          <a:noFill/>
        </p:spPr>
        <p:txBody>
          <a:bodyPr wrap="square" rtlCol="0">
            <a:spAutoFit/>
          </a:bodyPr>
          <a:lstStyle/>
          <a:p>
            <a:r>
              <a:rPr lang="es-MX" sz="1600" b="1">
                <a:solidFill>
                  <a:schemeClr val="tx2"/>
                </a:solidFill>
              </a:rPr>
              <a:t>P</a:t>
            </a:r>
            <a:r>
              <a:rPr lang="es-US" sz="1600" b="1">
                <a:solidFill>
                  <a:schemeClr val="tx2"/>
                </a:solidFill>
              </a:rPr>
              <a:t>ROCESAR</a:t>
            </a:r>
            <a:r>
              <a:rPr lang="es-MX" sz="1600" b="1">
                <a:solidFill>
                  <a:schemeClr val="tx2"/>
                </a:solidFill>
              </a:rPr>
              <a:t>  </a:t>
            </a:r>
            <a:r>
              <a:rPr lang="es-MX" sz="1600" b="1" dirty="0">
                <a:solidFill>
                  <a:schemeClr val="tx2"/>
                </a:solidFill>
              </a:rPr>
              <a:t>has </a:t>
            </a:r>
            <a:r>
              <a:rPr lang="es-MX" sz="1600" b="1" dirty="0" err="1">
                <a:solidFill>
                  <a:schemeClr val="tx2"/>
                </a:solidFill>
              </a:rPr>
              <a:t>been</a:t>
            </a:r>
            <a:r>
              <a:rPr lang="es-MX" sz="1600" b="1" dirty="0">
                <a:solidFill>
                  <a:schemeClr val="tx2"/>
                </a:solidFill>
              </a:rPr>
              <a:t> a </a:t>
            </a:r>
            <a:r>
              <a:rPr lang="es-MX" sz="1600" b="1" dirty="0" err="1">
                <a:solidFill>
                  <a:schemeClr val="tx2"/>
                </a:solidFill>
              </a:rPr>
              <a:t>key</a:t>
            </a:r>
            <a:r>
              <a:rPr lang="es-MX" sz="1600" b="1" dirty="0">
                <a:solidFill>
                  <a:schemeClr val="tx2"/>
                </a:solidFill>
              </a:rPr>
              <a:t> factor, </a:t>
            </a:r>
            <a:r>
              <a:rPr lang="es-MX" sz="1600" b="1" dirty="0" err="1">
                <a:solidFill>
                  <a:schemeClr val="tx2"/>
                </a:solidFill>
              </a:rPr>
              <a:t>for</a:t>
            </a:r>
            <a:r>
              <a:rPr lang="es-MX" sz="1600" b="1" dirty="0">
                <a:solidFill>
                  <a:schemeClr val="tx2"/>
                </a:solidFill>
              </a:rPr>
              <a:t> 24 </a:t>
            </a:r>
            <a:r>
              <a:rPr lang="es-MX" sz="1600" b="1" dirty="0" err="1">
                <a:solidFill>
                  <a:schemeClr val="tx2"/>
                </a:solidFill>
              </a:rPr>
              <a:t>years</a:t>
            </a:r>
            <a:r>
              <a:rPr lang="es-MX" sz="1600" b="1" dirty="0">
                <a:solidFill>
                  <a:schemeClr val="tx2"/>
                </a:solidFill>
              </a:rPr>
              <a:t>, in </a:t>
            </a:r>
            <a:r>
              <a:rPr lang="es-MX" sz="1600" b="1" dirty="0" err="1">
                <a:solidFill>
                  <a:schemeClr val="tx2"/>
                </a:solidFill>
              </a:rPr>
              <a:t>the</a:t>
            </a:r>
            <a:r>
              <a:rPr lang="es-MX" sz="1600" b="1" dirty="0">
                <a:solidFill>
                  <a:schemeClr val="tx2"/>
                </a:solidFill>
              </a:rPr>
              <a:t> </a:t>
            </a:r>
            <a:r>
              <a:rPr lang="es-MX" sz="1600" b="1" dirty="0" err="1">
                <a:solidFill>
                  <a:schemeClr val="tx2"/>
                </a:solidFill>
              </a:rPr>
              <a:t>instrumentation</a:t>
            </a:r>
            <a:r>
              <a:rPr lang="es-MX" sz="1600" b="1" dirty="0">
                <a:solidFill>
                  <a:schemeClr val="tx2"/>
                </a:solidFill>
              </a:rPr>
              <a:t> of </a:t>
            </a:r>
            <a:r>
              <a:rPr lang="es-MX" sz="1600" b="1" err="1">
                <a:solidFill>
                  <a:schemeClr val="tx2"/>
                </a:solidFill>
              </a:rPr>
              <a:t>public</a:t>
            </a:r>
            <a:r>
              <a:rPr lang="es-MX" sz="1600" b="1">
                <a:solidFill>
                  <a:schemeClr val="tx2"/>
                </a:solidFill>
              </a:rPr>
              <a:t> </a:t>
            </a:r>
            <a:r>
              <a:rPr lang="es-US" sz="1600" b="1">
                <a:solidFill>
                  <a:schemeClr val="tx2"/>
                </a:solidFill>
              </a:rPr>
              <a:t>policy</a:t>
            </a:r>
            <a:r>
              <a:rPr lang="es-MX" sz="1600" b="1">
                <a:solidFill>
                  <a:schemeClr val="tx2"/>
                </a:solidFill>
              </a:rPr>
              <a:t> </a:t>
            </a:r>
            <a:r>
              <a:rPr lang="es-MX" sz="1600" b="1" dirty="0" err="1">
                <a:solidFill>
                  <a:schemeClr val="tx2"/>
                </a:solidFill>
              </a:rPr>
              <a:t>for</a:t>
            </a:r>
            <a:r>
              <a:rPr lang="es-MX" sz="1600" b="1" dirty="0">
                <a:solidFill>
                  <a:schemeClr val="tx2"/>
                </a:solidFill>
              </a:rPr>
              <a:t> </a:t>
            </a:r>
            <a:r>
              <a:rPr lang="es-MX" sz="1600" b="1" dirty="0" err="1">
                <a:solidFill>
                  <a:schemeClr val="tx2"/>
                </a:solidFill>
              </a:rPr>
              <a:t>the</a:t>
            </a:r>
            <a:r>
              <a:rPr lang="es-MX" sz="1600" b="1" dirty="0">
                <a:solidFill>
                  <a:schemeClr val="tx2"/>
                </a:solidFill>
              </a:rPr>
              <a:t> </a:t>
            </a:r>
          </a:p>
          <a:p>
            <a:r>
              <a:rPr lang="es-MX" sz="1600" b="1" dirty="0" err="1">
                <a:solidFill>
                  <a:schemeClr val="tx2"/>
                </a:solidFill>
              </a:rPr>
              <a:t>development</a:t>
            </a:r>
            <a:r>
              <a:rPr lang="es-MX" sz="1600" b="1" dirty="0">
                <a:solidFill>
                  <a:schemeClr val="tx2"/>
                </a:solidFill>
              </a:rPr>
              <a:t> of SAR.</a:t>
            </a:r>
          </a:p>
          <a:p>
            <a:endParaRPr lang="es-MX" sz="1600" b="1" dirty="0"/>
          </a:p>
        </p:txBody>
      </p:sp>
      <p:sp>
        <p:nvSpPr>
          <p:cNvPr id="15" name="Redondear rectángulo de esquina diagonal 14">
            <a:extLst>
              <a:ext uri="{FF2B5EF4-FFF2-40B4-BE49-F238E27FC236}">
                <a16:creationId xmlns:a16="http://schemas.microsoft.com/office/drawing/2014/main" xmlns="" id="{C59E0B75-EAE8-A44F-9E1B-28B0DE19E136}"/>
              </a:ext>
            </a:extLst>
          </p:cNvPr>
          <p:cNvSpPr/>
          <p:nvPr/>
        </p:nvSpPr>
        <p:spPr>
          <a:xfrm>
            <a:off x="642529" y="4653902"/>
            <a:ext cx="45719" cy="451927"/>
          </a:xfrm>
          <a:prstGeom prst="round2Diag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779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581F8A1-D331-494C-8F0F-8B98DE0FDB89}"/>
              </a:ext>
            </a:extLst>
          </p:cNvPr>
          <p:cNvPicPr>
            <a:picLocks noChangeAspect="1"/>
          </p:cNvPicPr>
          <p:nvPr/>
        </p:nvPicPr>
        <p:blipFill>
          <a:blip r:embed="rId2"/>
          <a:stretch>
            <a:fillRect/>
          </a:stretch>
        </p:blipFill>
        <p:spPr>
          <a:xfrm>
            <a:off x="0" y="0"/>
            <a:ext cx="9144000" cy="5143500"/>
          </a:xfrm>
          <a:prstGeom prst="rect">
            <a:avLst/>
          </a:prstGeom>
        </p:spPr>
      </p:pic>
      <p:sp>
        <p:nvSpPr>
          <p:cNvPr id="4" name="CuadroTexto 3">
            <a:extLst>
              <a:ext uri="{FF2B5EF4-FFF2-40B4-BE49-F238E27FC236}">
                <a16:creationId xmlns:a16="http://schemas.microsoft.com/office/drawing/2014/main" xmlns="" id="{8D05DC77-227B-BC4F-95FA-1FF815CFECCC}"/>
              </a:ext>
            </a:extLst>
          </p:cNvPr>
          <p:cNvSpPr txBox="1"/>
          <p:nvPr/>
        </p:nvSpPr>
        <p:spPr>
          <a:xfrm>
            <a:off x="882503" y="1100470"/>
            <a:ext cx="5693290" cy="1938992"/>
          </a:xfrm>
          <a:prstGeom prst="rect">
            <a:avLst/>
          </a:prstGeom>
          <a:noFill/>
        </p:spPr>
        <p:txBody>
          <a:bodyPr wrap="none" rtlCol="0">
            <a:spAutoFit/>
          </a:bodyPr>
          <a:lstStyle/>
          <a:p>
            <a:r>
              <a:rPr lang="es-US" sz="6000" b="1">
                <a:solidFill>
                  <a:schemeClr val="accent6"/>
                </a:solidFill>
              </a:rPr>
              <a:t>2. PROCESAR:</a:t>
            </a:r>
          </a:p>
          <a:p>
            <a:r>
              <a:rPr lang="es-US" sz="6000" b="1">
                <a:solidFill>
                  <a:schemeClr val="accent6"/>
                </a:solidFill>
              </a:rPr>
              <a:t>switch in México</a:t>
            </a:r>
            <a:endParaRPr lang="es-MX" sz="6000" b="1" dirty="0">
              <a:solidFill>
                <a:schemeClr val="accent6"/>
              </a:solidFill>
            </a:endParaRPr>
          </a:p>
        </p:txBody>
      </p:sp>
    </p:spTree>
    <p:extLst>
      <p:ext uri="{BB962C8B-B14F-4D97-AF65-F5344CB8AC3E}">
        <p14:creationId xmlns:p14="http://schemas.microsoft.com/office/powerpoint/2010/main" val="74443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B55FD2A-4DB8-BF47-9E17-CBE79F75A350}"/>
              </a:ext>
            </a:extLst>
          </p:cNvPr>
          <p:cNvPicPr>
            <a:picLocks noChangeAspect="1"/>
          </p:cNvPicPr>
          <p:nvPr/>
        </p:nvPicPr>
        <p:blipFill>
          <a:blip r:embed="rId2"/>
          <a:stretch>
            <a:fillRect/>
          </a:stretch>
        </p:blipFill>
        <p:spPr>
          <a:xfrm>
            <a:off x="608758" y="-66936"/>
            <a:ext cx="6307950" cy="1274063"/>
          </a:xfrm>
          <a:prstGeom prst="rect">
            <a:avLst/>
          </a:prstGeom>
        </p:spPr>
      </p:pic>
      <p:sp>
        <p:nvSpPr>
          <p:cNvPr id="5" name="Content Placeholder 2">
            <a:extLst>
              <a:ext uri="{FF2B5EF4-FFF2-40B4-BE49-F238E27FC236}">
                <a16:creationId xmlns:a16="http://schemas.microsoft.com/office/drawing/2014/main" xmlns="" id="{2F9A7927-A8D1-C242-9712-79C53470FF93}"/>
              </a:ext>
            </a:extLst>
          </p:cNvPr>
          <p:cNvSpPr>
            <a:spLocks noGrp="1"/>
          </p:cNvSpPr>
          <p:nvPr>
            <p:ph idx="1"/>
          </p:nvPr>
        </p:nvSpPr>
        <p:spPr>
          <a:xfrm>
            <a:off x="2583161" y="1207127"/>
            <a:ext cx="6469399" cy="1241064"/>
          </a:xfrm>
        </p:spPr>
        <p:txBody>
          <a:bodyPr>
            <a:noAutofit/>
          </a:bodyPr>
          <a:lstStyle/>
          <a:p>
            <a:pPr marL="0" indent="0">
              <a:buNone/>
            </a:pPr>
            <a:r>
              <a:rPr lang="es-MX" sz="2000" b="1" dirty="0">
                <a:solidFill>
                  <a:schemeClr val="tx2"/>
                </a:solidFill>
                <a:cs typeface="Calibri" panose="020F0502020204030204" pitchFamily="34" charset="0"/>
              </a:rPr>
              <a:t>Procesar, S.A. de C.V</a:t>
            </a:r>
            <a:r>
              <a:rPr lang="es-MX" sz="2000" dirty="0">
                <a:solidFill>
                  <a:schemeClr val="tx2"/>
                </a:solidFill>
                <a:cs typeface="Calibri" panose="020F0502020204030204" pitchFamily="34" charset="0"/>
              </a:rPr>
              <a:t>. </a:t>
            </a:r>
            <a:r>
              <a:rPr lang="es-MX" sz="2000" err="1">
                <a:solidFill>
                  <a:schemeClr val="tx2"/>
                </a:solidFill>
                <a:cs typeface="Calibri" panose="020F0502020204030204" pitchFamily="34" charset="0"/>
              </a:rPr>
              <a:t>is</a:t>
            </a:r>
            <a:r>
              <a:rPr lang="es-MX" sz="2000">
                <a:solidFill>
                  <a:schemeClr val="tx2"/>
                </a:solidFill>
                <a:cs typeface="Calibri" panose="020F0502020204030204" pitchFamily="34" charset="0"/>
              </a:rPr>
              <a:t> </a:t>
            </a:r>
            <a:r>
              <a:rPr lang="es-US" sz="2000">
                <a:solidFill>
                  <a:schemeClr val="tx2"/>
                </a:solidFill>
                <a:cs typeface="Calibri" panose="020F0502020204030204" pitchFamily="34" charset="0"/>
              </a:rPr>
              <a:t>private company, owned equally by the Pension Funds Admnistrators in México (trustees) with </a:t>
            </a:r>
            <a:r>
              <a:rPr lang="es-MX" sz="2000">
                <a:solidFill>
                  <a:schemeClr val="tx2"/>
                </a:solidFill>
                <a:cs typeface="Calibri" panose="020F0502020204030204" pitchFamily="34" charset="0"/>
              </a:rPr>
              <a:t>a </a:t>
            </a:r>
            <a:r>
              <a:rPr lang="es-MX" sz="2000" dirty="0">
                <a:solidFill>
                  <a:schemeClr val="tx2"/>
                </a:solidFill>
                <a:cs typeface="Calibri" panose="020F0502020204030204" pitchFamily="34" charset="0"/>
              </a:rPr>
              <a:t>Federal </a:t>
            </a:r>
            <a:r>
              <a:rPr lang="es-MX" sz="2000" err="1">
                <a:solidFill>
                  <a:schemeClr val="tx2"/>
                </a:solidFill>
                <a:cs typeface="Calibri" panose="020F0502020204030204" pitchFamily="34" charset="0"/>
              </a:rPr>
              <a:t>Government</a:t>
            </a:r>
            <a:r>
              <a:rPr lang="es-MX" sz="2000">
                <a:solidFill>
                  <a:schemeClr val="tx2"/>
                </a:solidFill>
                <a:cs typeface="Calibri" panose="020F0502020204030204" pitchFamily="34" charset="0"/>
              </a:rPr>
              <a:t> concession </a:t>
            </a:r>
            <a:r>
              <a:rPr lang="es-MX" sz="2000" dirty="0" err="1">
                <a:solidFill>
                  <a:schemeClr val="tx2"/>
                </a:solidFill>
                <a:cs typeface="Calibri" panose="020F0502020204030204" pitchFamily="34" charset="0"/>
              </a:rPr>
              <a:t>since</a:t>
            </a:r>
            <a:r>
              <a:rPr lang="es-MX" sz="2000" dirty="0">
                <a:solidFill>
                  <a:schemeClr val="tx2"/>
                </a:solidFill>
                <a:cs typeface="Calibri" panose="020F0502020204030204" pitchFamily="34" charset="0"/>
              </a:rPr>
              <a:t> </a:t>
            </a:r>
            <a:r>
              <a:rPr lang="es-MX" sz="2000" err="1">
                <a:solidFill>
                  <a:schemeClr val="tx2"/>
                </a:solidFill>
                <a:cs typeface="Calibri" panose="020F0502020204030204" pitchFamily="34" charset="0"/>
              </a:rPr>
              <a:t>December</a:t>
            </a:r>
            <a:r>
              <a:rPr lang="es-MX" sz="2000">
                <a:solidFill>
                  <a:schemeClr val="tx2"/>
                </a:solidFill>
                <a:cs typeface="Calibri" panose="020F0502020204030204" pitchFamily="34" charset="0"/>
              </a:rPr>
              <a:t> 1996</a:t>
            </a:r>
            <a:r>
              <a:rPr lang="es-US" sz="2000">
                <a:solidFill>
                  <a:schemeClr val="tx2"/>
                </a:solidFill>
                <a:cs typeface="Calibri" panose="020F0502020204030204" pitchFamily="34" charset="0"/>
              </a:rPr>
              <a:t>,</a:t>
            </a:r>
            <a:r>
              <a:rPr lang="es-MX" sz="2000">
                <a:solidFill>
                  <a:schemeClr val="tx2"/>
                </a:solidFill>
                <a:cs typeface="Calibri" panose="020F0502020204030204" pitchFamily="34" charset="0"/>
              </a:rPr>
              <a:t> </a:t>
            </a:r>
            <a:r>
              <a:rPr lang="es-MX" sz="2000" dirty="0">
                <a:solidFill>
                  <a:schemeClr val="tx2"/>
                </a:solidFill>
                <a:cs typeface="Calibri" panose="020F0502020204030204" pitchFamily="34" charset="0"/>
              </a:rPr>
              <a:t>to </a:t>
            </a:r>
            <a:r>
              <a:rPr lang="es-MX" sz="2000" dirty="0" err="1">
                <a:solidFill>
                  <a:schemeClr val="tx2"/>
                </a:solidFill>
                <a:cs typeface="Calibri" panose="020F0502020204030204" pitchFamily="34" charset="0"/>
              </a:rPr>
              <a:t>manage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the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National</a:t>
            </a:r>
            <a:r>
              <a:rPr lang="es-MX" sz="2000" dirty="0">
                <a:solidFill>
                  <a:schemeClr val="tx2"/>
                </a:solidFill>
                <a:cs typeface="Calibri" panose="020F0502020204030204" pitchFamily="34" charset="0"/>
              </a:rPr>
              <a:t> SAR </a:t>
            </a:r>
            <a:r>
              <a:rPr lang="es-MX" sz="2000" dirty="0" err="1">
                <a:solidFill>
                  <a:schemeClr val="tx2"/>
                </a:solidFill>
                <a:cs typeface="Calibri" panose="020F0502020204030204" pitchFamily="34" charset="0"/>
              </a:rPr>
              <a:t>Database</a:t>
            </a:r>
            <a:r>
              <a:rPr lang="es-MX" sz="2000" dirty="0">
                <a:solidFill>
                  <a:schemeClr val="tx2"/>
                </a:solidFill>
                <a:cs typeface="Calibri" panose="020F0502020204030204" pitchFamily="34" charset="0"/>
              </a:rPr>
              <a:t> (</a:t>
            </a:r>
            <a:r>
              <a:rPr lang="es-MX" sz="2000">
                <a:solidFill>
                  <a:schemeClr val="tx2"/>
                </a:solidFill>
                <a:cs typeface="Calibri" panose="020F0502020204030204" pitchFamily="34" charset="0"/>
              </a:rPr>
              <a:t>BDNSAR)</a:t>
            </a:r>
            <a:r>
              <a:rPr lang="es-US" sz="2000">
                <a:solidFill>
                  <a:schemeClr val="tx2"/>
                </a:solidFill>
                <a:cs typeface="Calibri" panose="020F0502020204030204" pitchFamily="34" charset="0"/>
              </a:rPr>
              <a:t>.</a:t>
            </a:r>
            <a:r>
              <a:rPr lang="es-MX" sz="2000">
                <a:solidFill>
                  <a:schemeClr val="tx2"/>
                </a:solidFill>
                <a:cs typeface="Calibri" panose="020F0502020204030204" pitchFamily="34" charset="0"/>
              </a:rPr>
              <a:t> </a:t>
            </a:r>
            <a:r>
              <a:rPr lang="es-US" sz="2000" dirty="0">
                <a:solidFill>
                  <a:schemeClr val="tx2"/>
                </a:solidFill>
                <a:cs typeface="Calibri" panose="020F0502020204030204" pitchFamily="34" charset="0"/>
              </a:rPr>
              <a:t>I</a:t>
            </a:r>
            <a:r>
              <a:rPr lang="es-MX" sz="2000">
                <a:solidFill>
                  <a:schemeClr val="tx2"/>
                </a:solidFill>
                <a:cs typeface="Calibri" panose="020F0502020204030204" pitchFamily="34" charset="0"/>
              </a:rPr>
              <a:t>ts </a:t>
            </a:r>
            <a:r>
              <a:rPr lang="es-MX" sz="2000" dirty="0" err="1">
                <a:solidFill>
                  <a:schemeClr val="tx2"/>
                </a:solidFill>
                <a:cs typeface="Calibri" panose="020F0502020204030204" pitchFamily="34" charset="0"/>
              </a:rPr>
              <a:t>main</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functions</a:t>
            </a:r>
            <a:r>
              <a:rPr lang="es-MX" sz="2000" dirty="0">
                <a:solidFill>
                  <a:schemeClr val="tx2"/>
                </a:solidFill>
                <a:cs typeface="Calibri" panose="020F0502020204030204" pitchFamily="34" charset="0"/>
              </a:rPr>
              <a:t> are: to </a:t>
            </a:r>
            <a:r>
              <a:rPr lang="es-MX" sz="2000" dirty="0" err="1">
                <a:solidFill>
                  <a:schemeClr val="tx2"/>
                </a:solidFill>
                <a:cs typeface="Calibri" panose="020F0502020204030204" pitchFamily="34" charset="0"/>
              </a:rPr>
              <a:t>concentrate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manage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operate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centralize</a:t>
            </a:r>
            <a:r>
              <a:rPr lang="es-MX" sz="2000" dirty="0">
                <a:solidFill>
                  <a:schemeClr val="tx2"/>
                </a:solidFill>
                <a:cs typeface="Calibri" panose="020F0502020204030204" pitchFamily="34" charset="0"/>
              </a:rPr>
              <a:t> and </a:t>
            </a:r>
            <a:r>
              <a:rPr lang="es-MX" sz="2000" dirty="0" err="1">
                <a:solidFill>
                  <a:schemeClr val="tx2"/>
                </a:solidFill>
                <a:cs typeface="Calibri" panose="020F0502020204030204" pitchFamily="34" charset="0"/>
              </a:rPr>
              <a:t>individualize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the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database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information</a:t>
            </a:r>
            <a:r>
              <a:rPr lang="es-MX" sz="2000" dirty="0">
                <a:solidFill>
                  <a:schemeClr val="tx2"/>
                </a:solidFill>
                <a:cs typeface="Calibri" panose="020F0502020204030204" pitchFamily="34" charset="0"/>
              </a:rPr>
              <a:t> in </a:t>
            </a:r>
            <a:r>
              <a:rPr lang="es-MX" sz="2000" dirty="0" err="1">
                <a:solidFill>
                  <a:schemeClr val="tx2"/>
                </a:solidFill>
                <a:cs typeface="Calibri" panose="020F0502020204030204" pitchFamily="34" charset="0"/>
              </a:rPr>
              <a:t>terms</a:t>
            </a:r>
            <a:r>
              <a:rPr lang="es-MX" sz="2000" dirty="0">
                <a:solidFill>
                  <a:schemeClr val="tx2"/>
                </a:solidFill>
                <a:cs typeface="Calibri" panose="020F0502020204030204" pitchFamily="34" charset="0"/>
              </a:rPr>
              <a:t> of </a:t>
            </a:r>
            <a:r>
              <a:rPr lang="es-MX" sz="2000" err="1">
                <a:solidFill>
                  <a:schemeClr val="tx2"/>
                </a:solidFill>
                <a:cs typeface="Calibri" panose="020F0502020204030204" pitchFamily="34" charset="0"/>
              </a:rPr>
              <a:t>the</a:t>
            </a:r>
            <a:r>
              <a:rPr lang="es-MX" sz="2000">
                <a:solidFill>
                  <a:schemeClr val="tx2"/>
                </a:solidFill>
                <a:cs typeface="Calibri" panose="020F0502020204030204" pitchFamily="34" charset="0"/>
              </a:rPr>
              <a:t> SAR</a:t>
            </a:r>
            <a:r>
              <a:rPr lang="es-US" sz="2000">
                <a:solidFill>
                  <a:schemeClr val="tx2"/>
                </a:solidFill>
                <a:cs typeface="Calibri" panose="020F0502020204030204" pitchFamily="34" charset="0"/>
              </a:rPr>
              <a:t> </a:t>
            </a:r>
            <a:r>
              <a:rPr lang="es-MX" sz="2000">
                <a:solidFill>
                  <a:schemeClr val="tx2"/>
                </a:solidFill>
                <a:cs typeface="Calibri" panose="020F0502020204030204" pitchFamily="34" charset="0"/>
              </a:rPr>
              <a:t>regulation. </a:t>
            </a:r>
            <a:endParaRPr lang="es-MX" sz="2000" dirty="0">
              <a:solidFill>
                <a:schemeClr val="tx2"/>
              </a:solidFill>
              <a:cs typeface="Calibri" panose="020F0502020204030204" pitchFamily="34" charset="0"/>
            </a:endParaRPr>
          </a:p>
        </p:txBody>
      </p:sp>
      <p:sp>
        <p:nvSpPr>
          <p:cNvPr id="6" name="TextBox 8">
            <a:extLst>
              <a:ext uri="{FF2B5EF4-FFF2-40B4-BE49-F238E27FC236}">
                <a16:creationId xmlns:a16="http://schemas.microsoft.com/office/drawing/2014/main" xmlns="" id="{40AC2C84-13F0-304D-9965-0D6489687B49}"/>
              </a:ext>
            </a:extLst>
          </p:cNvPr>
          <p:cNvSpPr txBox="1"/>
          <p:nvPr/>
        </p:nvSpPr>
        <p:spPr>
          <a:xfrm>
            <a:off x="2895075" y="3457040"/>
            <a:ext cx="5993210" cy="1885430"/>
          </a:xfrm>
          <a:prstGeom prst="rect">
            <a:avLst/>
          </a:prstGeom>
          <a:noFill/>
        </p:spPr>
        <p:txBody>
          <a:bodyPr wrap="square" lIns="38396" tIns="19198" rIns="38396" bIns="19198" rtlCol="0">
            <a:spAutoFit/>
          </a:bodyPr>
          <a:lstStyle/>
          <a:p>
            <a:r>
              <a:rPr lang="es-MX" sz="2000" b="1">
                <a:solidFill>
                  <a:schemeClr val="tx2"/>
                </a:solidFill>
                <a:cs typeface="Calibri" panose="020F0502020204030204" pitchFamily="34" charset="0"/>
              </a:rPr>
              <a:t>P</a:t>
            </a:r>
            <a:r>
              <a:rPr lang="es-US" sz="2000" b="1">
                <a:solidFill>
                  <a:schemeClr val="tx2"/>
                </a:solidFill>
                <a:cs typeface="Calibri" panose="020F0502020204030204" pitchFamily="34" charset="0"/>
              </a:rPr>
              <a:t>ROCESAR</a:t>
            </a:r>
            <a:r>
              <a:rPr lang="es-MX" sz="2000">
                <a:solidFill>
                  <a:schemeClr val="tx2"/>
                </a:solidFill>
                <a:cs typeface="Calibri" panose="020F0502020204030204" pitchFamily="34" charset="0"/>
              </a:rPr>
              <a:t> </a:t>
            </a:r>
            <a:r>
              <a:rPr lang="es-MX" sz="2000" dirty="0" err="1">
                <a:solidFill>
                  <a:schemeClr val="tx2"/>
                </a:solidFill>
                <a:cs typeface="Calibri" panose="020F0502020204030204" pitchFamily="34" charset="0"/>
              </a:rPr>
              <a:t>supports</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the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consistency</a:t>
            </a:r>
            <a:r>
              <a:rPr lang="es-MX" sz="2000" dirty="0">
                <a:solidFill>
                  <a:schemeClr val="tx2"/>
                </a:solidFill>
                <a:cs typeface="Calibri" panose="020F0502020204030204" pitchFamily="34" charset="0"/>
              </a:rPr>
              <a:t> of SAR </a:t>
            </a:r>
            <a:r>
              <a:rPr lang="es-MX" sz="2000" dirty="0" err="1">
                <a:solidFill>
                  <a:schemeClr val="tx2"/>
                </a:solidFill>
                <a:cs typeface="Calibri" panose="020F0502020204030204" pitchFamily="34" charset="0"/>
              </a:rPr>
              <a:t>information</a:t>
            </a:r>
            <a:r>
              <a:rPr lang="es-MX" sz="2000" dirty="0">
                <a:solidFill>
                  <a:schemeClr val="tx2"/>
                </a:solidFill>
                <a:cs typeface="Calibri" panose="020F0502020204030204" pitchFamily="34" charset="0"/>
              </a:rPr>
              <a:t> and </a:t>
            </a:r>
            <a:r>
              <a:rPr lang="es-MX" sz="2000" dirty="0" err="1">
                <a:solidFill>
                  <a:schemeClr val="tx2"/>
                </a:solidFill>
                <a:cs typeface="Calibri" panose="020F0502020204030204" pitchFamily="34" charset="0"/>
              </a:rPr>
              <a:t>eases</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its</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flow</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through</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the</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operational</a:t>
            </a:r>
            <a:r>
              <a:rPr lang="es-MX" sz="2000" dirty="0">
                <a:solidFill>
                  <a:schemeClr val="tx2"/>
                </a:solidFill>
                <a:cs typeface="Calibri" panose="020F0502020204030204" pitchFamily="34" charset="0"/>
              </a:rPr>
              <a:t> </a:t>
            </a:r>
            <a:r>
              <a:rPr lang="es-MX" sz="2000" err="1">
                <a:solidFill>
                  <a:schemeClr val="tx2"/>
                </a:solidFill>
                <a:cs typeface="Calibri" panose="020F0502020204030204" pitchFamily="34" charset="0"/>
              </a:rPr>
              <a:t>processes</a:t>
            </a:r>
            <a:r>
              <a:rPr lang="es-MX" sz="2000">
                <a:solidFill>
                  <a:schemeClr val="tx2"/>
                </a:solidFill>
                <a:cs typeface="Calibri" panose="020F0502020204030204" pitchFamily="34" charset="0"/>
              </a:rPr>
              <a:t> </a:t>
            </a:r>
            <a:r>
              <a:rPr lang="es-US" sz="2000" b="1">
                <a:solidFill>
                  <a:schemeClr val="tx2"/>
                </a:solidFill>
                <a:cs typeface="Calibri" panose="020F0502020204030204" pitchFamily="34" charset="0"/>
              </a:rPr>
              <a:t>in the back office of the PFA, </a:t>
            </a:r>
            <a:r>
              <a:rPr lang="es-MX" sz="2000">
                <a:solidFill>
                  <a:schemeClr val="tx2"/>
                </a:solidFill>
                <a:cs typeface="Calibri" panose="020F0502020204030204" pitchFamily="34" charset="0"/>
              </a:rPr>
              <a:t>that allow</a:t>
            </a:r>
            <a:r>
              <a:rPr lang="es-US" sz="2000">
                <a:solidFill>
                  <a:schemeClr val="tx2"/>
                </a:solidFill>
                <a:cs typeface="Calibri" panose="020F0502020204030204" pitchFamily="34" charset="0"/>
              </a:rPr>
              <a:t> </a:t>
            </a:r>
            <a:r>
              <a:rPr lang="es-MX" sz="2000">
                <a:solidFill>
                  <a:schemeClr val="tx2"/>
                </a:solidFill>
                <a:cs typeface="Calibri" panose="020F0502020204030204" pitchFamily="34" charset="0"/>
              </a:rPr>
              <a:t>the </a:t>
            </a:r>
            <a:r>
              <a:rPr lang="es-US" sz="2000" dirty="0">
                <a:solidFill>
                  <a:schemeClr val="tx2"/>
                </a:solidFill>
                <a:cs typeface="Calibri" panose="020F0502020204030204" pitchFamily="34" charset="0"/>
              </a:rPr>
              <a:t>e</a:t>
            </a:r>
            <a:r>
              <a:rPr lang="es-MX" sz="2000">
                <a:solidFill>
                  <a:schemeClr val="tx2"/>
                </a:solidFill>
                <a:cs typeface="Calibri" panose="020F0502020204030204" pitchFamily="34" charset="0"/>
              </a:rPr>
              <a:t>xchange </a:t>
            </a:r>
            <a:r>
              <a:rPr lang="es-MX" sz="2000" dirty="0">
                <a:solidFill>
                  <a:schemeClr val="tx2"/>
                </a:solidFill>
                <a:cs typeface="Calibri" panose="020F0502020204030204" pitchFamily="34" charset="0"/>
              </a:rPr>
              <a:t>of </a:t>
            </a:r>
            <a:r>
              <a:rPr lang="es-MX" sz="2000" dirty="0" err="1">
                <a:solidFill>
                  <a:schemeClr val="tx2"/>
                </a:solidFill>
                <a:cs typeface="Calibri" panose="020F0502020204030204" pitchFamily="34" charset="0"/>
              </a:rPr>
              <a:t>information</a:t>
            </a:r>
            <a:r>
              <a:rPr lang="es-MX" sz="2000" dirty="0">
                <a:solidFill>
                  <a:schemeClr val="tx2"/>
                </a:solidFill>
                <a:cs typeface="Calibri" panose="020F0502020204030204" pitchFamily="34" charset="0"/>
              </a:rPr>
              <a:t> </a:t>
            </a:r>
            <a:r>
              <a:rPr lang="es-MX" sz="2000" dirty="0" err="1">
                <a:solidFill>
                  <a:schemeClr val="tx2"/>
                </a:solidFill>
                <a:cs typeface="Calibri" panose="020F0502020204030204" pitchFamily="34" charset="0"/>
              </a:rPr>
              <a:t>among</a:t>
            </a:r>
            <a:r>
              <a:rPr lang="es-MX" sz="2000" dirty="0">
                <a:solidFill>
                  <a:schemeClr val="tx2"/>
                </a:solidFill>
                <a:cs typeface="Calibri" panose="020F0502020204030204" pitchFamily="34" charset="0"/>
              </a:rPr>
              <a:t> SAR </a:t>
            </a:r>
            <a:r>
              <a:rPr lang="es-MX" sz="2000" dirty="0" err="1">
                <a:solidFill>
                  <a:schemeClr val="tx2"/>
                </a:solidFill>
                <a:cs typeface="Calibri" panose="020F0502020204030204" pitchFamily="34" charset="0"/>
              </a:rPr>
              <a:t>participants</a:t>
            </a:r>
            <a:r>
              <a:rPr lang="es-MX" sz="2000">
                <a:solidFill>
                  <a:schemeClr val="tx2"/>
                </a:solidFill>
                <a:cs typeface="Calibri" panose="020F0502020204030204" pitchFamily="34" charset="0"/>
              </a:rPr>
              <a:t>, </a:t>
            </a:r>
            <a:r>
              <a:rPr lang="es-US" sz="2000" dirty="0">
                <a:solidFill>
                  <a:schemeClr val="tx2"/>
                </a:solidFill>
                <a:cs typeface="Calibri" panose="020F0502020204030204" pitchFamily="34" charset="0"/>
              </a:rPr>
              <a:t>t</a:t>
            </a:r>
            <a:r>
              <a:rPr lang="es-MX" sz="2000">
                <a:solidFill>
                  <a:schemeClr val="tx2"/>
                </a:solidFill>
                <a:cs typeface="Calibri" panose="020F0502020204030204" pitchFamily="34" charset="0"/>
              </a:rPr>
              <a:t>he social </a:t>
            </a:r>
            <a:r>
              <a:rPr lang="es-US" sz="2000">
                <a:solidFill>
                  <a:schemeClr val="tx2"/>
                </a:solidFill>
                <a:cs typeface="Calibri" panose="020F0502020204030204" pitchFamily="34" charset="0"/>
              </a:rPr>
              <a:t>s</a:t>
            </a:r>
            <a:r>
              <a:rPr lang="es-MX" sz="2000">
                <a:solidFill>
                  <a:schemeClr val="tx2"/>
                </a:solidFill>
                <a:cs typeface="Calibri" panose="020F0502020204030204" pitchFamily="34" charset="0"/>
              </a:rPr>
              <a:t>ecurity </a:t>
            </a:r>
            <a:r>
              <a:rPr lang="es-MX" sz="2000" dirty="0" err="1">
                <a:solidFill>
                  <a:schemeClr val="tx2"/>
                </a:solidFill>
                <a:cs typeface="Calibri" panose="020F0502020204030204" pitchFamily="34" charset="0"/>
              </a:rPr>
              <a:t>Insititutes</a:t>
            </a:r>
            <a:r>
              <a:rPr lang="es-MX" sz="2000" dirty="0">
                <a:solidFill>
                  <a:schemeClr val="tx2"/>
                </a:solidFill>
                <a:cs typeface="Calibri" panose="020F0502020204030204" pitchFamily="34" charset="0"/>
              </a:rPr>
              <a:t>  and </a:t>
            </a:r>
            <a:r>
              <a:rPr lang="es-MX" sz="2000" err="1">
                <a:solidFill>
                  <a:schemeClr val="tx2"/>
                </a:solidFill>
                <a:cs typeface="Calibri" panose="020F0502020204030204" pitchFamily="34" charset="0"/>
              </a:rPr>
              <a:t>authorities</a:t>
            </a:r>
            <a:r>
              <a:rPr lang="es-MX" sz="2000">
                <a:solidFill>
                  <a:schemeClr val="tx2"/>
                </a:solidFill>
                <a:cs typeface="Calibri" panose="020F0502020204030204" pitchFamily="34" charset="0"/>
              </a:rPr>
              <a:t> </a:t>
            </a:r>
            <a:r>
              <a:rPr lang="es-US" sz="2000">
                <a:solidFill>
                  <a:schemeClr val="tx2"/>
                </a:solidFill>
                <a:cs typeface="Calibri" panose="020F0502020204030204" pitchFamily="34" charset="0"/>
              </a:rPr>
              <a:t>with the </a:t>
            </a:r>
            <a:r>
              <a:rPr lang="es-MX" sz="2000">
                <a:solidFill>
                  <a:schemeClr val="tx2"/>
                </a:solidFill>
                <a:cs typeface="Calibri" panose="020F0502020204030204" pitchFamily="34" charset="0"/>
              </a:rPr>
              <a:t>BDNSAR</a:t>
            </a:r>
            <a:r>
              <a:rPr lang="es-MX" sz="2000" dirty="0">
                <a:solidFill>
                  <a:schemeClr val="tx2"/>
                </a:solidFill>
                <a:cs typeface="Calibri" panose="020F0502020204030204" pitchFamily="34" charset="0"/>
              </a:rPr>
              <a:t>.</a:t>
            </a:r>
          </a:p>
          <a:p>
            <a:endParaRPr lang="en-US" sz="2000" dirty="0">
              <a:solidFill>
                <a:schemeClr val="tx2"/>
              </a:solidFill>
              <a:cs typeface="Calibri" panose="020F0502020204030204" pitchFamily="34" charset="0"/>
            </a:endParaRPr>
          </a:p>
        </p:txBody>
      </p:sp>
      <p:pic>
        <p:nvPicPr>
          <p:cNvPr id="10" name="Imagen 9">
            <a:extLst>
              <a:ext uri="{FF2B5EF4-FFF2-40B4-BE49-F238E27FC236}">
                <a16:creationId xmlns:a16="http://schemas.microsoft.com/office/drawing/2014/main" xmlns="" id="{4183FEC7-0359-9040-BA85-157A99E93100}"/>
              </a:ext>
            </a:extLst>
          </p:cNvPr>
          <p:cNvPicPr>
            <a:picLocks noChangeAspect="1"/>
          </p:cNvPicPr>
          <p:nvPr/>
        </p:nvPicPr>
        <p:blipFill>
          <a:blip r:embed="rId3"/>
          <a:stretch>
            <a:fillRect/>
          </a:stretch>
        </p:blipFill>
        <p:spPr>
          <a:xfrm>
            <a:off x="-60293" y="1551047"/>
            <a:ext cx="2791094" cy="2848708"/>
          </a:xfrm>
          <a:prstGeom prst="rect">
            <a:avLst/>
          </a:prstGeom>
        </p:spPr>
      </p:pic>
      <p:sp>
        <p:nvSpPr>
          <p:cNvPr id="11" name="Redondear rectángulo de esquina diagonal 10">
            <a:extLst>
              <a:ext uri="{FF2B5EF4-FFF2-40B4-BE49-F238E27FC236}">
                <a16:creationId xmlns:a16="http://schemas.microsoft.com/office/drawing/2014/main" xmlns="" id="{EB7C4807-F02A-7D44-A5F8-24FD2E238085}"/>
              </a:ext>
            </a:extLst>
          </p:cNvPr>
          <p:cNvSpPr/>
          <p:nvPr/>
        </p:nvSpPr>
        <p:spPr>
          <a:xfrm>
            <a:off x="7351776" y="79248"/>
            <a:ext cx="1700784" cy="603504"/>
          </a:xfrm>
          <a:prstGeom prst="round2Diag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4170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729B84F7-F3CB-E648-A3E7-33FC171689BD}"/>
              </a:ext>
            </a:extLst>
          </p:cNvPr>
          <p:cNvPicPr>
            <a:picLocks noChangeAspect="1"/>
          </p:cNvPicPr>
          <p:nvPr/>
        </p:nvPicPr>
        <p:blipFill>
          <a:blip r:embed="rId2"/>
          <a:stretch>
            <a:fillRect/>
          </a:stretch>
        </p:blipFill>
        <p:spPr>
          <a:xfrm>
            <a:off x="5216708" y="1289210"/>
            <a:ext cx="3927292" cy="2534412"/>
          </a:xfrm>
          <a:prstGeom prst="rect">
            <a:avLst/>
          </a:prstGeom>
        </p:spPr>
      </p:pic>
      <p:sp>
        <p:nvSpPr>
          <p:cNvPr id="5" name="CuadroTexto 4">
            <a:extLst>
              <a:ext uri="{FF2B5EF4-FFF2-40B4-BE49-F238E27FC236}">
                <a16:creationId xmlns:a16="http://schemas.microsoft.com/office/drawing/2014/main" xmlns="" id="{835879C2-9D69-274D-B584-D88A8772154C}"/>
              </a:ext>
            </a:extLst>
          </p:cNvPr>
          <p:cNvSpPr txBox="1"/>
          <p:nvPr/>
        </p:nvSpPr>
        <p:spPr>
          <a:xfrm>
            <a:off x="242918" y="14673"/>
            <a:ext cx="7074244" cy="523220"/>
          </a:xfrm>
          <a:prstGeom prst="rect">
            <a:avLst/>
          </a:prstGeom>
          <a:noFill/>
        </p:spPr>
        <p:txBody>
          <a:bodyPr wrap="none" rtlCol="0">
            <a:spAutoFit/>
          </a:bodyPr>
          <a:lstStyle/>
          <a:p>
            <a:r>
              <a:rPr lang="es-ES_tradnl" sz="2800" b="1">
                <a:solidFill>
                  <a:schemeClr val="accent6"/>
                </a:solidFill>
              </a:rPr>
              <a:t>P</a:t>
            </a:r>
            <a:r>
              <a:rPr lang="es-US" sz="2800" b="1">
                <a:solidFill>
                  <a:schemeClr val="accent6"/>
                </a:solidFill>
              </a:rPr>
              <a:t>ROCESAR</a:t>
            </a:r>
            <a:r>
              <a:rPr lang="es-ES_tradnl" sz="2800" b="1">
                <a:solidFill>
                  <a:schemeClr val="accent6"/>
                </a:solidFill>
              </a:rPr>
              <a:t>, </a:t>
            </a:r>
            <a:r>
              <a:rPr lang="es-ES_tradnl" sz="2800" b="1" dirty="0" err="1">
                <a:solidFill>
                  <a:schemeClr val="accent6"/>
                </a:solidFill>
              </a:rPr>
              <a:t>Operator</a:t>
            </a:r>
            <a:r>
              <a:rPr lang="es-ES_tradnl" sz="2800" b="1" dirty="0">
                <a:solidFill>
                  <a:schemeClr val="accent6"/>
                </a:solidFill>
              </a:rPr>
              <a:t> Company of </a:t>
            </a:r>
            <a:r>
              <a:rPr lang="es-ES_tradnl" sz="2800" b="1" dirty="0" err="1">
                <a:solidFill>
                  <a:schemeClr val="accent6"/>
                </a:solidFill>
              </a:rPr>
              <a:t>the</a:t>
            </a:r>
            <a:r>
              <a:rPr lang="es-ES_tradnl" sz="2800" b="1" dirty="0">
                <a:solidFill>
                  <a:schemeClr val="accent6"/>
                </a:solidFill>
              </a:rPr>
              <a:t> BDNSAR</a:t>
            </a:r>
            <a:endParaRPr lang="es-MX" sz="2800" b="1" dirty="0">
              <a:solidFill>
                <a:schemeClr val="accent6"/>
              </a:solidFill>
            </a:endParaRPr>
          </a:p>
        </p:txBody>
      </p:sp>
      <p:sp>
        <p:nvSpPr>
          <p:cNvPr id="6" name="Content Placeholder 1">
            <a:extLst>
              <a:ext uri="{FF2B5EF4-FFF2-40B4-BE49-F238E27FC236}">
                <a16:creationId xmlns:a16="http://schemas.microsoft.com/office/drawing/2014/main" xmlns="" id="{1DBAC52E-2938-BD40-9584-88A0CC9A8F7B}"/>
              </a:ext>
            </a:extLst>
          </p:cNvPr>
          <p:cNvSpPr>
            <a:spLocks noGrp="1"/>
          </p:cNvSpPr>
          <p:nvPr>
            <p:ph idx="1"/>
          </p:nvPr>
        </p:nvSpPr>
        <p:spPr>
          <a:xfrm>
            <a:off x="242918" y="658817"/>
            <a:ext cx="8663338" cy="869297"/>
          </a:xfrm>
        </p:spPr>
        <p:txBody>
          <a:bodyPr>
            <a:noAutofit/>
          </a:bodyPr>
          <a:lstStyle/>
          <a:p>
            <a:pPr marL="0" indent="0">
              <a:buNone/>
            </a:pP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b="1" dirty="0" err="1">
                <a:solidFill>
                  <a:schemeClr val="tx2"/>
                </a:solidFill>
              </a:rPr>
              <a:t>Retirement</a:t>
            </a:r>
            <a:r>
              <a:rPr lang="es-ES" sz="1400" b="1" dirty="0">
                <a:solidFill>
                  <a:schemeClr val="tx2"/>
                </a:solidFill>
              </a:rPr>
              <a:t> </a:t>
            </a:r>
            <a:r>
              <a:rPr lang="es-ES" sz="1400" b="1" dirty="0" err="1">
                <a:solidFill>
                  <a:schemeClr val="tx2"/>
                </a:solidFill>
              </a:rPr>
              <a:t>Savings</a:t>
            </a:r>
            <a:r>
              <a:rPr lang="es-ES" sz="1400" b="1" dirty="0">
                <a:solidFill>
                  <a:schemeClr val="tx2"/>
                </a:solidFill>
              </a:rPr>
              <a:t> </a:t>
            </a:r>
            <a:r>
              <a:rPr lang="es-ES" sz="1400" b="1" dirty="0" err="1">
                <a:solidFill>
                  <a:schemeClr val="tx2"/>
                </a:solidFill>
              </a:rPr>
              <a:t>System</a:t>
            </a:r>
            <a:r>
              <a:rPr lang="es-ES" sz="1400" b="1" dirty="0">
                <a:solidFill>
                  <a:schemeClr val="tx2"/>
                </a:solidFill>
              </a:rPr>
              <a:t> (SAR) </a:t>
            </a:r>
            <a:r>
              <a:rPr lang="es-ES" sz="1400" dirty="0" err="1">
                <a:solidFill>
                  <a:schemeClr val="tx1">
                    <a:lumMod val="65000"/>
                    <a:lumOff val="35000"/>
                  </a:schemeClr>
                </a:solidFill>
              </a:rPr>
              <a:t>manages</a:t>
            </a:r>
            <a:r>
              <a:rPr lang="es-ES" sz="1400" dirty="0">
                <a:solidFill>
                  <a:schemeClr val="tx1">
                    <a:lumMod val="65000"/>
                    <a:lumOff val="35000"/>
                  </a:schemeClr>
                </a:solidFill>
              </a:rPr>
              <a:t>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dirty="0" err="1">
                <a:solidFill>
                  <a:schemeClr val="tx1">
                    <a:lumMod val="65000"/>
                    <a:lumOff val="35000"/>
                  </a:schemeClr>
                </a:solidFill>
              </a:rPr>
              <a:t>accounts</a:t>
            </a:r>
            <a:r>
              <a:rPr lang="es-ES" sz="1400" dirty="0">
                <a:solidFill>
                  <a:schemeClr val="tx1">
                    <a:lumMod val="65000"/>
                    <a:lumOff val="35000"/>
                  </a:schemeClr>
                </a:solidFill>
              </a:rPr>
              <a:t> and </a:t>
            </a:r>
            <a:r>
              <a:rPr lang="es-ES" sz="1400" dirty="0" err="1">
                <a:solidFill>
                  <a:schemeClr val="tx1">
                    <a:lumMod val="65000"/>
                    <a:lumOff val="35000"/>
                  </a:schemeClr>
                </a:solidFill>
              </a:rPr>
              <a:t>resources</a:t>
            </a:r>
            <a:r>
              <a:rPr lang="es-ES" sz="1400" dirty="0">
                <a:solidFill>
                  <a:schemeClr val="tx1">
                    <a:lumMod val="65000"/>
                    <a:lumOff val="35000"/>
                  </a:schemeClr>
                </a:solidFill>
              </a:rPr>
              <a:t> of </a:t>
            </a:r>
            <a:r>
              <a:rPr lang="es-ES" sz="1400" dirty="0" err="1">
                <a:solidFill>
                  <a:schemeClr val="tx1">
                    <a:lumMod val="65000"/>
                    <a:lumOff val="35000"/>
                  </a:schemeClr>
                </a:solidFill>
              </a:rPr>
              <a:t>workers</a:t>
            </a:r>
            <a:r>
              <a:rPr lang="es-ES" sz="1400" dirty="0">
                <a:solidFill>
                  <a:schemeClr val="tx1">
                    <a:lumMod val="65000"/>
                    <a:lumOff val="35000"/>
                  </a:schemeClr>
                </a:solidFill>
              </a:rPr>
              <a:t> </a:t>
            </a:r>
            <a:r>
              <a:rPr lang="es-ES" sz="1400" dirty="0" err="1">
                <a:solidFill>
                  <a:schemeClr val="tx1">
                    <a:lumMod val="65000"/>
                    <a:lumOff val="35000"/>
                  </a:schemeClr>
                </a:solidFill>
              </a:rPr>
              <a:t>with</a:t>
            </a:r>
            <a:r>
              <a:rPr lang="es-ES" sz="1400" dirty="0">
                <a:solidFill>
                  <a:schemeClr val="tx1">
                    <a:lumMod val="65000"/>
                    <a:lumOff val="35000"/>
                  </a:schemeClr>
                </a:solidFill>
              </a:rPr>
              <a:t>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dirty="0" err="1">
                <a:solidFill>
                  <a:schemeClr val="tx1">
                    <a:lumMod val="65000"/>
                    <a:lumOff val="35000"/>
                  </a:schemeClr>
                </a:solidFill>
              </a:rPr>
              <a:t>main</a:t>
            </a:r>
            <a:r>
              <a:rPr lang="es-ES" sz="1400" dirty="0">
                <a:solidFill>
                  <a:schemeClr val="tx1">
                    <a:lumMod val="65000"/>
                    <a:lumOff val="35000"/>
                  </a:schemeClr>
                </a:solidFill>
              </a:rPr>
              <a:t> </a:t>
            </a:r>
            <a:r>
              <a:rPr lang="es-ES" sz="1400" dirty="0" err="1">
                <a:solidFill>
                  <a:schemeClr val="tx1">
                    <a:lumMod val="65000"/>
                    <a:lumOff val="35000"/>
                  </a:schemeClr>
                </a:solidFill>
              </a:rPr>
              <a:t>purpose</a:t>
            </a:r>
            <a:r>
              <a:rPr lang="es-ES" sz="1400" dirty="0">
                <a:solidFill>
                  <a:schemeClr val="tx1">
                    <a:lumMod val="65000"/>
                    <a:lumOff val="35000"/>
                  </a:schemeClr>
                </a:solidFill>
              </a:rPr>
              <a:t> of </a:t>
            </a:r>
            <a:r>
              <a:rPr lang="es-ES" sz="1400" dirty="0" err="1">
                <a:solidFill>
                  <a:schemeClr val="tx1">
                    <a:lumMod val="65000"/>
                    <a:lumOff val="35000"/>
                  </a:schemeClr>
                </a:solidFill>
              </a:rPr>
              <a:t>maximizing</a:t>
            </a:r>
            <a:r>
              <a:rPr lang="es-ES" sz="1400" dirty="0">
                <a:solidFill>
                  <a:schemeClr val="tx1">
                    <a:lumMod val="65000"/>
                    <a:lumOff val="35000"/>
                  </a:schemeClr>
                </a:solidFill>
              </a:rPr>
              <a:t>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dirty="0" err="1">
                <a:solidFill>
                  <a:schemeClr val="tx1">
                    <a:lumMod val="65000"/>
                    <a:lumOff val="35000"/>
                  </a:schemeClr>
                </a:solidFill>
              </a:rPr>
              <a:t>amount</a:t>
            </a:r>
            <a:r>
              <a:rPr lang="es-ES" sz="1400" dirty="0">
                <a:solidFill>
                  <a:schemeClr val="tx1">
                    <a:lumMod val="65000"/>
                    <a:lumOff val="35000"/>
                  </a:schemeClr>
                </a:solidFill>
              </a:rPr>
              <a:t> of </a:t>
            </a:r>
            <a:r>
              <a:rPr lang="es-ES" sz="1400" dirty="0" err="1">
                <a:solidFill>
                  <a:schemeClr val="tx1">
                    <a:lumMod val="65000"/>
                    <a:lumOff val="35000"/>
                  </a:schemeClr>
                </a:solidFill>
              </a:rPr>
              <a:t>pensions</a:t>
            </a:r>
            <a:r>
              <a:rPr lang="es-ES" sz="1400" dirty="0">
                <a:solidFill>
                  <a:schemeClr val="tx1">
                    <a:lumMod val="65000"/>
                    <a:lumOff val="35000"/>
                  </a:schemeClr>
                </a:solidFill>
              </a:rPr>
              <a:t>.</a:t>
            </a:r>
          </a:p>
          <a:p>
            <a:pPr marL="0" indent="0">
              <a:buNone/>
            </a:pPr>
            <a:endParaRPr lang="en-US" sz="1400" dirty="0">
              <a:solidFill>
                <a:schemeClr val="tx1">
                  <a:lumMod val="65000"/>
                  <a:lumOff val="35000"/>
                </a:schemeClr>
              </a:solidFill>
            </a:endParaRPr>
          </a:p>
        </p:txBody>
      </p:sp>
      <p:sp>
        <p:nvSpPr>
          <p:cNvPr id="7" name="TextBox 6">
            <a:extLst>
              <a:ext uri="{FF2B5EF4-FFF2-40B4-BE49-F238E27FC236}">
                <a16:creationId xmlns:a16="http://schemas.microsoft.com/office/drawing/2014/main" xmlns="" id="{7CFA9349-2D54-4E43-984E-A625E884A567}"/>
              </a:ext>
            </a:extLst>
          </p:cNvPr>
          <p:cNvSpPr txBox="1"/>
          <p:nvPr/>
        </p:nvSpPr>
        <p:spPr>
          <a:xfrm>
            <a:off x="880411" y="1289210"/>
            <a:ext cx="7383178" cy="738664"/>
          </a:xfrm>
          <a:prstGeom prst="rect">
            <a:avLst/>
          </a:prstGeom>
          <a:noFill/>
        </p:spPr>
        <p:txBody>
          <a:bodyPr wrap="square" rtlCol="0">
            <a:spAutoFit/>
          </a:bodyPr>
          <a:lstStyle/>
          <a:p>
            <a:r>
              <a:rPr lang="es-ES" sz="1400" b="1">
                <a:solidFill>
                  <a:srgbClr val="1F497D"/>
                </a:solidFill>
              </a:rPr>
              <a:t>P</a:t>
            </a:r>
            <a:r>
              <a:rPr lang="es-US" sz="1400" b="1">
                <a:solidFill>
                  <a:srgbClr val="1F497D"/>
                </a:solidFill>
              </a:rPr>
              <a:t>ROCESAR</a:t>
            </a:r>
            <a:r>
              <a:rPr lang="es-ES" sz="1400" b="1">
                <a:solidFill>
                  <a:schemeClr val="tx1">
                    <a:lumMod val="65000"/>
                    <a:lumOff val="35000"/>
                  </a:schemeClr>
                </a:solidFill>
              </a:rPr>
              <a:t> </a:t>
            </a:r>
            <a:r>
              <a:rPr lang="es-ES" sz="1400" dirty="0" err="1">
                <a:solidFill>
                  <a:schemeClr val="tx1">
                    <a:lumMod val="65000"/>
                    <a:lumOff val="35000"/>
                  </a:schemeClr>
                </a:solidFill>
              </a:rPr>
              <a:t>is</a:t>
            </a:r>
            <a:r>
              <a:rPr lang="es-ES" sz="1400" dirty="0">
                <a:solidFill>
                  <a:schemeClr val="tx1">
                    <a:lumMod val="65000"/>
                    <a:lumOff val="35000"/>
                  </a:schemeClr>
                </a:solidFill>
              </a:rPr>
              <a:t> a fundamental </a:t>
            </a:r>
            <a:r>
              <a:rPr lang="es-ES" sz="1400" dirty="0" err="1">
                <a:solidFill>
                  <a:schemeClr val="tx1">
                    <a:lumMod val="65000"/>
                    <a:lumOff val="35000"/>
                  </a:schemeClr>
                </a:solidFill>
              </a:rPr>
              <a:t>part</a:t>
            </a:r>
            <a:r>
              <a:rPr lang="es-ES" sz="1400" dirty="0">
                <a:solidFill>
                  <a:schemeClr val="tx1">
                    <a:lumMod val="65000"/>
                    <a:lumOff val="35000"/>
                  </a:schemeClr>
                </a:solidFill>
              </a:rPr>
              <a:t> of </a:t>
            </a:r>
            <a:r>
              <a:rPr lang="es-ES" sz="1400" dirty="0" err="1">
                <a:solidFill>
                  <a:schemeClr val="tx1">
                    <a:lumMod val="65000"/>
                    <a:lumOff val="35000"/>
                  </a:schemeClr>
                </a:solidFill>
              </a:rPr>
              <a:t>of</a:t>
            </a:r>
            <a:r>
              <a:rPr lang="es-ES" sz="1400" dirty="0">
                <a:solidFill>
                  <a:schemeClr val="tx1">
                    <a:lumMod val="65000"/>
                    <a:lumOff val="35000"/>
                  </a:schemeClr>
                </a:solidFill>
              </a:rPr>
              <a:t>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b="1" dirty="0">
                <a:solidFill>
                  <a:srgbClr val="1F497D"/>
                </a:solidFill>
              </a:rPr>
              <a:t>SAR</a:t>
            </a:r>
            <a:r>
              <a:rPr lang="es-ES" sz="1400" dirty="0">
                <a:solidFill>
                  <a:schemeClr val="tx1">
                    <a:lumMod val="65000"/>
                    <a:lumOff val="35000"/>
                  </a:schemeClr>
                </a:solidFill>
              </a:rPr>
              <a:t> as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b="1" dirty="0" err="1">
                <a:solidFill>
                  <a:srgbClr val="1F497D"/>
                </a:solidFill>
              </a:rPr>
              <a:t>operator</a:t>
            </a:r>
            <a:r>
              <a:rPr lang="es-ES" sz="1400" b="1" dirty="0">
                <a:solidFill>
                  <a:srgbClr val="1F497D"/>
                </a:solidFill>
              </a:rPr>
              <a:t> </a:t>
            </a:r>
            <a:r>
              <a:rPr lang="es-ES" sz="1400" b="1" dirty="0" err="1">
                <a:solidFill>
                  <a:srgbClr val="1F497D"/>
                </a:solidFill>
              </a:rPr>
              <a:t>company</a:t>
            </a:r>
            <a:r>
              <a:rPr lang="es-ES" sz="1400" b="1" dirty="0">
                <a:solidFill>
                  <a:srgbClr val="1F497D"/>
                </a:solidFill>
              </a:rPr>
              <a:t> </a:t>
            </a:r>
            <a:r>
              <a:rPr lang="es-ES" sz="1400" dirty="0">
                <a:solidFill>
                  <a:schemeClr val="tx1">
                    <a:lumMod val="65000"/>
                    <a:lumOff val="35000"/>
                  </a:schemeClr>
                </a:solidFill>
              </a:rPr>
              <a:t>of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b="1" dirty="0">
                <a:solidFill>
                  <a:srgbClr val="1F497D"/>
                </a:solidFill>
              </a:rPr>
              <a:t> BDNSAR</a:t>
            </a:r>
            <a:r>
              <a:rPr lang="es-ES" sz="1400" dirty="0">
                <a:solidFill>
                  <a:schemeClr val="tx1">
                    <a:lumMod val="65000"/>
                    <a:lumOff val="35000"/>
                  </a:schemeClr>
                </a:solidFill>
              </a:rPr>
              <a:t>. </a:t>
            </a:r>
            <a:br>
              <a:rPr lang="es-ES" sz="1400" dirty="0">
                <a:solidFill>
                  <a:schemeClr val="tx1">
                    <a:lumMod val="65000"/>
                    <a:lumOff val="35000"/>
                  </a:schemeClr>
                </a:solidFill>
              </a:rPr>
            </a:br>
            <a:r>
              <a:rPr lang="es-ES" sz="1400" dirty="0" err="1">
                <a:solidFill>
                  <a:schemeClr val="tx1">
                    <a:lumMod val="65000"/>
                    <a:lumOff val="35000"/>
                  </a:schemeClr>
                </a:solidFill>
              </a:rPr>
              <a:t>It</a:t>
            </a:r>
            <a:r>
              <a:rPr lang="es-ES" sz="1400" dirty="0">
                <a:solidFill>
                  <a:schemeClr val="tx1">
                    <a:lumMod val="65000"/>
                    <a:lumOff val="35000"/>
                  </a:schemeClr>
                </a:solidFill>
              </a:rPr>
              <a:t> </a:t>
            </a:r>
            <a:r>
              <a:rPr lang="es-ES" sz="1400" dirty="0" err="1">
                <a:solidFill>
                  <a:schemeClr val="tx1">
                    <a:lumMod val="65000"/>
                    <a:lumOff val="35000"/>
                  </a:schemeClr>
                </a:solidFill>
              </a:rPr>
              <a:t>is</a:t>
            </a:r>
            <a:r>
              <a:rPr lang="es-ES" sz="1400" dirty="0">
                <a:solidFill>
                  <a:schemeClr val="tx1">
                    <a:lumMod val="65000"/>
                    <a:lumOff val="35000"/>
                  </a:schemeClr>
                </a:solidFill>
              </a:rPr>
              <a:t> </a:t>
            </a:r>
            <a:r>
              <a:rPr lang="es-ES" sz="1400" dirty="0" err="1">
                <a:solidFill>
                  <a:schemeClr val="tx1">
                    <a:lumMod val="65000"/>
                    <a:lumOff val="35000"/>
                  </a:schemeClr>
                </a:solidFill>
              </a:rPr>
              <a:t>related</a:t>
            </a:r>
            <a:r>
              <a:rPr lang="es-ES" sz="1400" dirty="0">
                <a:solidFill>
                  <a:schemeClr val="tx1">
                    <a:lumMod val="65000"/>
                    <a:lumOff val="35000"/>
                  </a:schemeClr>
                </a:solidFill>
              </a:rPr>
              <a:t> to </a:t>
            </a:r>
            <a:r>
              <a:rPr lang="es-ES" sz="1400" dirty="0" err="1">
                <a:solidFill>
                  <a:schemeClr val="tx1">
                    <a:lumMod val="65000"/>
                    <a:lumOff val="35000"/>
                  </a:schemeClr>
                </a:solidFill>
              </a:rPr>
              <a:t>several</a:t>
            </a:r>
            <a:r>
              <a:rPr lang="es-ES" sz="1400" dirty="0">
                <a:solidFill>
                  <a:schemeClr val="tx1">
                    <a:lumMod val="65000"/>
                    <a:lumOff val="35000"/>
                  </a:schemeClr>
                </a:solidFill>
              </a:rPr>
              <a:t> </a:t>
            </a:r>
            <a:r>
              <a:rPr lang="es-ES" sz="1400" dirty="0" err="1">
                <a:solidFill>
                  <a:schemeClr val="tx1">
                    <a:lumMod val="65000"/>
                    <a:lumOff val="35000"/>
                  </a:schemeClr>
                </a:solidFill>
              </a:rPr>
              <a:t>entities</a:t>
            </a:r>
            <a:r>
              <a:rPr lang="es-ES" sz="1400" dirty="0">
                <a:solidFill>
                  <a:schemeClr val="tx1">
                    <a:lumMod val="65000"/>
                    <a:lumOff val="35000"/>
                  </a:schemeClr>
                </a:solidFill>
              </a:rPr>
              <a:t> </a:t>
            </a:r>
            <a:r>
              <a:rPr lang="es-ES" sz="1400" dirty="0" err="1">
                <a:solidFill>
                  <a:schemeClr val="tx1">
                    <a:lumMod val="65000"/>
                    <a:lumOff val="35000"/>
                  </a:schemeClr>
                </a:solidFill>
              </a:rPr>
              <a:t>but</a:t>
            </a:r>
            <a:r>
              <a:rPr lang="es-ES" sz="1400" dirty="0">
                <a:solidFill>
                  <a:schemeClr val="tx1">
                    <a:lumMod val="65000"/>
                    <a:lumOff val="35000"/>
                  </a:schemeClr>
                </a:solidFill>
              </a:rPr>
              <a:t>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dirty="0" err="1">
                <a:solidFill>
                  <a:schemeClr val="tx1">
                    <a:lumMod val="65000"/>
                    <a:lumOff val="35000"/>
                  </a:schemeClr>
                </a:solidFill>
              </a:rPr>
              <a:t>most</a:t>
            </a:r>
            <a:r>
              <a:rPr lang="es-ES" sz="1400" dirty="0">
                <a:solidFill>
                  <a:schemeClr val="tx1">
                    <a:lumMod val="65000"/>
                    <a:lumOff val="35000"/>
                  </a:schemeClr>
                </a:solidFill>
              </a:rPr>
              <a:t> intense </a:t>
            </a:r>
            <a:r>
              <a:rPr lang="es-ES" sz="1400" dirty="0" err="1">
                <a:solidFill>
                  <a:schemeClr val="tx1">
                    <a:lumMod val="65000"/>
                    <a:lumOff val="35000"/>
                  </a:schemeClr>
                </a:solidFill>
              </a:rPr>
              <a:t>relationship</a:t>
            </a:r>
            <a:r>
              <a:rPr lang="es-ES" sz="1400" dirty="0">
                <a:solidFill>
                  <a:schemeClr val="tx1">
                    <a:lumMod val="65000"/>
                    <a:lumOff val="35000"/>
                  </a:schemeClr>
                </a:solidFill>
              </a:rPr>
              <a:t> </a:t>
            </a:r>
            <a:r>
              <a:rPr lang="es-ES" sz="1400" dirty="0" err="1">
                <a:solidFill>
                  <a:schemeClr val="tx1">
                    <a:lumMod val="65000"/>
                    <a:lumOff val="35000"/>
                  </a:schemeClr>
                </a:solidFill>
              </a:rPr>
              <a:t>is</a:t>
            </a:r>
            <a:r>
              <a:rPr lang="es-ES" sz="1400" dirty="0">
                <a:solidFill>
                  <a:schemeClr val="tx1">
                    <a:lumMod val="65000"/>
                    <a:lumOff val="35000"/>
                  </a:schemeClr>
                </a:solidFill>
              </a:rPr>
              <a:t> </a:t>
            </a:r>
            <a:r>
              <a:rPr lang="es-ES" sz="1400" err="1">
                <a:solidFill>
                  <a:schemeClr val="tx1">
                    <a:lumMod val="65000"/>
                    <a:lumOff val="35000"/>
                  </a:schemeClr>
                </a:solidFill>
              </a:rPr>
              <a:t>with</a:t>
            </a:r>
            <a:r>
              <a:rPr lang="es-ES" sz="1400">
                <a:solidFill>
                  <a:schemeClr val="tx1">
                    <a:lumMod val="65000"/>
                    <a:lumOff val="35000"/>
                  </a:schemeClr>
                </a:solidFill>
              </a:rPr>
              <a:t> </a:t>
            </a:r>
            <a:r>
              <a:rPr lang="es-ES" sz="1400" b="1">
                <a:solidFill>
                  <a:srgbClr val="1F497D"/>
                </a:solidFill>
              </a:rPr>
              <a:t>CONSAR</a:t>
            </a:r>
            <a:r>
              <a:rPr lang="es-US" sz="1400" b="1">
                <a:solidFill>
                  <a:srgbClr val="1F497D"/>
                </a:solidFill>
              </a:rPr>
              <a:t> (regulator)</a:t>
            </a:r>
            <a:r>
              <a:rPr lang="es-ES" sz="1400">
                <a:solidFill>
                  <a:schemeClr val="tx1">
                    <a:lumMod val="65000"/>
                    <a:lumOff val="35000"/>
                  </a:schemeClr>
                </a:solidFill>
              </a:rPr>
              <a:t>, </a:t>
            </a:r>
            <a:r>
              <a:rPr lang="es-ES" sz="1400" err="1">
                <a:solidFill>
                  <a:schemeClr val="tx1">
                    <a:lumMod val="65000"/>
                    <a:lumOff val="35000"/>
                  </a:schemeClr>
                </a:solidFill>
              </a:rPr>
              <a:t>the</a:t>
            </a:r>
            <a:r>
              <a:rPr lang="es-ES" sz="1400">
                <a:solidFill>
                  <a:schemeClr val="tx1">
                    <a:lumMod val="65000"/>
                    <a:lumOff val="35000"/>
                  </a:schemeClr>
                </a:solidFill>
              </a:rPr>
              <a:t> </a:t>
            </a:r>
            <a:r>
              <a:rPr lang="es-US" sz="1400">
                <a:solidFill>
                  <a:schemeClr val="tx1">
                    <a:lumMod val="65000"/>
                    <a:lumOff val="35000"/>
                  </a:schemeClr>
                </a:solidFill>
              </a:rPr>
              <a:t>Pension</a:t>
            </a:r>
            <a:r>
              <a:rPr lang="es-ES" sz="1400">
                <a:solidFill>
                  <a:schemeClr val="tx1">
                    <a:lumMod val="65000"/>
                    <a:lumOff val="35000"/>
                  </a:schemeClr>
                </a:solidFill>
              </a:rPr>
              <a:t> </a:t>
            </a:r>
            <a:r>
              <a:rPr lang="es-ES" sz="1400" err="1">
                <a:solidFill>
                  <a:schemeClr val="tx1">
                    <a:lumMod val="65000"/>
                    <a:lumOff val="35000"/>
                  </a:schemeClr>
                </a:solidFill>
              </a:rPr>
              <a:t>Fund</a:t>
            </a:r>
            <a:r>
              <a:rPr lang="es-ES" sz="1400">
                <a:solidFill>
                  <a:schemeClr val="tx1">
                    <a:lumMod val="65000"/>
                    <a:lumOff val="35000"/>
                  </a:schemeClr>
                </a:solidFill>
              </a:rPr>
              <a:t>  Administrat</a:t>
            </a:r>
            <a:r>
              <a:rPr lang="es-US" sz="1400">
                <a:solidFill>
                  <a:schemeClr val="tx1">
                    <a:lumMod val="65000"/>
                    <a:lumOff val="35000"/>
                  </a:schemeClr>
                </a:solidFill>
              </a:rPr>
              <a:t>ors</a:t>
            </a:r>
            <a:r>
              <a:rPr lang="es-ES" sz="1400">
                <a:solidFill>
                  <a:schemeClr val="tx1">
                    <a:lumMod val="65000"/>
                    <a:lumOff val="35000"/>
                  </a:schemeClr>
                </a:solidFill>
              </a:rPr>
              <a:t> </a:t>
            </a:r>
            <a:r>
              <a:rPr lang="es-ES" sz="1400" dirty="0">
                <a:solidFill>
                  <a:schemeClr val="tx1">
                    <a:lumMod val="65000"/>
                    <a:lumOff val="35000"/>
                  </a:schemeClr>
                </a:solidFill>
              </a:rPr>
              <a:t>(AFORES) and </a:t>
            </a:r>
            <a:r>
              <a:rPr lang="es-ES" sz="1400" dirty="0" err="1">
                <a:solidFill>
                  <a:schemeClr val="tx1">
                    <a:lumMod val="65000"/>
                    <a:lumOff val="35000"/>
                  </a:schemeClr>
                </a:solidFill>
              </a:rPr>
              <a:t>the</a:t>
            </a:r>
            <a:r>
              <a:rPr lang="es-ES" sz="1400" dirty="0">
                <a:solidFill>
                  <a:schemeClr val="tx1">
                    <a:lumMod val="65000"/>
                    <a:lumOff val="35000"/>
                  </a:schemeClr>
                </a:solidFill>
              </a:rPr>
              <a:t> </a:t>
            </a:r>
            <a:r>
              <a:rPr lang="es-ES" sz="1400" dirty="0" err="1">
                <a:solidFill>
                  <a:schemeClr val="tx1">
                    <a:lumMod val="65000"/>
                    <a:lumOff val="35000"/>
                  </a:schemeClr>
                </a:solidFill>
              </a:rPr>
              <a:t>Institutes</a:t>
            </a:r>
            <a:r>
              <a:rPr lang="es-ES" sz="1400" dirty="0">
                <a:solidFill>
                  <a:schemeClr val="tx1">
                    <a:lumMod val="65000"/>
                    <a:lumOff val="35000"/>
                  </a:schemeClr>
                </a:solidFill>
              </a:rPr>
              <a:t> of </a:t>
            </a:r>
            <a:r>
              <a:rPr lang="es-ES" sz="1400">
                <a:solidFill>
                  <a:schemeClr val="tx1">
                    <a:lumMod val="65000"/>
                    <a:lumOff val="35000"/>
                  </a:schemeClr>
                </a:solidFill>
              </a:rPr>
              <a:t>Social Security</a:t>
            </a:r>
            <a:r>
              <a:rPr lang="es-US" sz="1400">
                <a:solidFill>
                  <a:schemeClr val="tx1">
                    <a:lumMod val="65000"/>
                    <a:lumOff val="35000"/>
                  </a:schemeClr>
                </a:solidFill>
              </a:rPr>
              <a:t> (private and public)</a:t>
            </a:r>
            <a:r>
              <a:rPr lang="es-ES" sz="1400">
                <a:solidFill>
                  <a:schemeClr val="tx1">
                    <a:lumMod val="65000"/>
                    <a:lumOff val="35000"/>
                  </a:schemeClr>
                </a:solidFill>
              </a:rPr>
              <a:t>.</a:t>
            </a:r>
            <a:endParaRPr lang="es-ES" sz="1400" dirty="0">
              <a:solidFill>
                <a:schemeClr val="tx1">
                  <a:lumMod val="65000"/>
                  <a:lumOff val="35000"/>
                </a:schemeClr>
              </a:solidFill>
            </a:endParaRPr>
          </a:p>
        </p:txBody>
      </p:sp>
      <p:sp>
        <p:nvSpPr>
          <p:cNvPr id="8" name="TextBox 7">
            <a:extLst>
              <a:ext uri="{FF2B5EF4-FFF2-40B4-BE49-F238E27FC236}">
                <a16:creationId xmlns:a16="http://schemas.microsoft.com/office/drawing/2014/main" xmlns="" id="{E12E4AC3-C6F8-A048-97B7-C49B6E6F50A1}"/>
              </a:ext>
            </a:extLst>
          </p:cNvPr>
          <p:cNvSpPr txBox="1"/>
          <p:nvPr/>
        </p:nvSpPr>
        <p:spPr>
          <a:xfrm>
            <a:off x="242918" y="2171448"/>
            <a:ext cx="5120641" cy="1815882"/>
          </a:xfrm>
          <a:prstGeom prst="rect">
            <a:avLst/>
          </a:prstGeom>
          <a:noFill/>
        </p:spPr>
        <p:txBody>
          <a:bodyPr wrap="square" rtlCol="0">
            <a:spAutoFit/>
          </a:bodyPr>
          <a:lstStyle/>
          <a:p>
            <a:r>
              <a:rPr lang="es-ES" sz="1400" b="1" dirty="0">
                <a:solidFill>
                  <a:schemeClr val="tx1">
                    <a:lumMod val="65000"/>
                    <a:lumOff val="35000"/>
                  </a:schemeClr>
                </a:solidFill>
              </a:rPr>
              <a:t>As </a:t>
            </a:r>
            <a:r>
              <a:rPr lang="es-ES" sz="1400" b="1" dirty="0" err="1">
                <a:solidFill>
                  <a:schemeClr val="tx1">
                    <a:lumMod val="65000"/>
                    <a:lumOff val="35000"/>
                  </a:schemeClr>
                </a:solidFill>
              </a:rPr>
              <a:t>the</a:t>
            </a:r>
            <a:r>
              <a:rPr lang="es-ES" sz="1400" b="1" dirty="0">
                <a:solidFill>
                  <a:schemeClr val="tx1">
                    <a:lumMod val="65000"/>
                    <a:lumOff val="35000"/>
                  </a:schemeClr>
                </a:solidFill>
              </a:rPr>
              <a:t> </a:t>
            </a:r>
            <a:r>
              <a:rPr lang="es-ES" sz="1400" b="1" dirty="0" err="1">
                <a:solidFill>
                  <a:schemeClr val="tx1">
                    <a:lumMod val="65000"/>
                    <a:lumOff val="35000"/>
                  </a:schemeClr>
                </a:solidFill>
              </a:rPr>
              <a:t>Operating</a:t>
            </a:r>
            <a:r>
              <a:rPr lang="es-ES" sz="1400" b="1" dirty="0">
                <a:solidFill>
                  <a:schemeClr val="tx1">
                    <a:lumMod val="65000"/>
                    <a:lumOff val="35000"/>
                  </a:schemeClr>
                </a:solidFill>
              </a:rPr>
              <a:t> Company of </a:t>
            </a:r>
            <a:r>
              <a:rPr lang="es-ES" sz="1400" b="1" dirty="0" err="1">
                <a:solidFill>
                  <a:schemeClr val="tx1">
                    <a:lumMod val="65000"/>
                    <a:lumOff val="35000"/>
                  </a:schemeClr>
                </a:solidFill>
              </a:rPr>
              <a:t>the</a:t>
            </a:r>
            <a:r>
              <a:rPr lang="es-ES" sz="1400" b="1" dirty="0">
                <a:solidFill>
                  <a:schemeClr val="tx1">
                    <a:lumMod val="65000"/>
                    <a:lumOff val="35000"/>
                  </a:schemeClr>
                </a:solidFill>
              </a:rPr>
              <a:t> BDNSAR, Procesar has, </a:t>
            </a:r>
            <a:r>
              <a:rPr lang="es-ES" sz="1400" b="1" dirty="0" err="1">
                <a:solidFill>
                  <a:schemeClr val="tx1">
                    <a:lumMod val="65000"/>
                    <a:lumOff val="35000"/>
                  </a:schemeClr>
                </a:solidFill>
              </a:rPr>
              <a:t>among</a:t>
            </a:r>
            <a:r>
              <a:rPr lang="es-ES" sz="1400" b="1" dirty="0">
                <a:solidFill>
                  <a:schemeClr val="tx1">
                    <a:lumMod val="65000"/>
                    <a:lumOff val="35000"/>
                  </a:schemeClr>
                </a:solidFill>
              </a:rPr>
              <a:t> </a:t>
            </a:r>
            <a:r>
              <a:rPr lang="es-ES" sz="1400" b="1" dirty="0" err="1">
                <a:solidFill>
                  <a:schemeClr val="tx1">
                    <a:lumMod val="65000"/>
                    <a:lumOff val="35000"/>
                  </a:schemeClr>
                </a:solidFill>
              </a:rPr>
              <a:t>others</a:t>
            </a:r>
            <a:r>
              <a:rPr lang="es-ES" sz="1400" b="1" dirty="0">
                <a:solidFill>
                  <a:schemeClr val="tx1">
                    <a:lumMod val="65000"/>
                    <a:lumOff val="35000"/>
                  </a:schemeClr>
                </a:solidFill>
              </a:rPr>
              <a:t> </a:t>
            </a:r>
            <a:r>
              <a:rPr lang="es-ES" sz="1400" b="1" dirty="0" err="1">
                <a:solidFill>
                  <a:schemeClr val="tx1">
                    <a:lumMod val="65000"/>
                    <a:lumOff val="35000"/>
                  </a:schemeClr>
                </a:solidFill>
              </a:rPr>
              <a:t>the</a:t>
            </a:r>
            <a:r>
              <a:rPr lang="es-ES" sz="1400" b="1" dirty="0">
                <a:solidFill>
                  <a:schemeClr val="tx1">
                    <a:lumMod val="65000"/>
                    <a:lumOff val="35000"/>
                  </a:schemeClr>
                </a:solidFill>
              </a:rPr>
              <a:t> </a:t>
            </a:r>
            <a:r>
              <a:rPr lang="es-ES" sz="1400" b="1" dirty="0" err="1">
                <a:solidFill>
                  <a:schemeClr val="tx1">
                    <a:lumMod val="65000"/>
                    <a:lumOff val="35000"/>
                  </a:schemeClr>
                </a:solidFill>
              </a:rPr>
              <a:t>following</a:t>
            </a:r>
            <a:r>
              <a:rPr lang="es-ES" sz="1400" b="1" dirty="0">
                <a:solidFill>
                  <a:schemeClr val="tx1">
                    <a:lumMod val="65000"/>
                    <a:lumOff val="35000"/>
                  </a:schemeClr>
                </a:solidFill>
              </a:rPr>
              <a:t> </a:t>
            </a:r>
            <a:r>
              <a:rPr lang="es-ES" sz="1400" b="1" dirty="0" err="1">
                <a:solidFill>
                  <a:schemeClr val="tx1">
                    <a:lumMod val="65000"/>
                    <a:lumOff val="35000"/>
                  </a:schemeClr>
                </a:solidFill>
              </a:rPr>
              <a:t>executive</a:t>
            </a:r>
            <a:r>
              <a:rPr lang="es-ES" sz="1400" b="1" dirty="0">
                <a:solidFill>
                  <a:schemeClr val="tx1">
                    <a:lumMod val="65000"/>
                    <a:lumOff val="35000"/>
                  </a:schemeClr>
                </a:solidFill>
              </a:rPr>
              <a:t> </a:t>
            </a:r>
            <a:r>
              <a:rPr lang="es-ES" sz="1400" b="1" dirty="0" err="1">
                <a:solidFill>
                  <a:schemeClr val="tx1">
                    <a:lumMod val="65000"/>
                    <a:lumOff val="35000"/>
                  </a:schemeClr>
                </a:solidFill>
              </a:rPr>
              <a:t>functions</a:t>
            </a:r>
            <a:r>
              <a:rPr lang="es-ES" sz="1400" b="1" dirty="0">
                <a:solidFill>
                  <a:schemeClr val="tx1">
                    <a:lumMod val="65000"/>
                    <a:lumOff val="35000"/>
                  </a:schemeClr>
                </a:solidFill>
              </a:rPr>
              <a:t>:</a:t>
            </a:r>
          </a:p>
          <a:p>
            <a:r>
              <a:rPr lang="es-ES" sz="1200" dirty="0" err="1">
                <a:solidFill>
                  <a:schemeClr val="tx1">
                    <a:lumMod val="65000"/>
                    <a:lumOff val="35000"/>
                  </a:schemeClr>
                </a:solidFill>
              </a:rPr>
              <a:t>Process</a:t>
            </a:r>
            <a:r>
              <a:rPr lang="es-ES" sz="1200" dirty="0">
                <a:solidFill>
                  <a:schemeClr val="tx1">
                    <a:lumMod val="65000"/>
                    <a:lumOff val="35000"/>
                  </a:schemeClr>
                </a:solidFill>
              </a:rPr>
              <a:t> </a:t>
            </a:r>
            <a:r>
              <a:rPr lang="es-ES" sz="1200" err="1">
                <a:solidFill>
                  <a:schemeClr val="tx1">
                    <a:lumMod val="65000"/>
                    <a:lumOff val="35000"/>
                  </a:schemeClr>
                </a:solidFill>
              </a:rPr>
              <a:t>the</a:t>
            </a:r>
            <a:r>
              <a:rPr lang="es-ES" sz="1200">
                <a:solidFill>
                  <a:schemeClr val="tx1">
                    <a:lumMod val="65000"/>
                    <a:lumOff val="35000"/>
                  </a:schemeClr>
                </a:solidFill>
              </a:rPr>
              <a:t> </a:t>
            </a:r>
            <a:r>
              <a:rPr lang="es-US" sz="1200" b="1">
                <a:solidFill>
                  <a:srgbClr val="1F497D"/>
                </a:solidFill>
              </a:rPr>
              <a:t>enrollment and manage the information</a:t>
            </a:r>
            <a:r>
              <a:rPr lang="es-ES" sz="1200" b="1">
                <a:solidFill>
                  <a:srgbClr val="1F497D"/>
                </a:solidFill>
              </a:rPr>
              <a:t> </a:t>
            </a:r>
            <a:r>
              <a:rPr lang="es-ES" sz="1200" dirty="0">
                <a:solidFill>
                  <a:schemeClr val="tx1">
                    <a:lumMod val="65000"/>
                    <a:lumOff val="35000"/>
                  </a:schemeClr>
                </a:solidFill>
              </a:rPr>
              <a:t>of </a:t>
            </a:r>
            <a:r>
              <a:rPr lang="es-ES" sz="1200" err="1">
                <a:solidFill>
                  <a:schemeClr val="tx1">
                    <a:lumMod val="65000"/>
                    <a:lumOff val="35000"/>
                  </a:schemeClr>
                </a:solidFill>
              </a:rPr>
              <a:t>the</a:t>
            </a:r>
            <a:r>
              <a:rPr lang="es-ES" sz="1200">
                <a:solidFill>
                  <a:schemeClr val="tx1">
                    <a:lumMod val="65000"/>
                    <a:lumOff val="35000"/>
                  </a:schemeClr>
                </a:solidFill>
              </a:rPr>
              <a:t> account</a:t>
            </a:r>
            <a:r>
              <a:rPr lang="es-US" sz="1200">
                <a:solidFill>
                  <a:schemeClr val="tx1">
                    <a:lumMod val="65000"/>
                    <a:lumOff val="35000"/>
                  </a:schemeClr>
                </a:solidFill>
              </a:rPr>
              <a:t> (we don’t administrate funds)</a:t>
            </a:r>
            <a:r>
              <a:rPr lang="es-ES" sz="1200">
                <a:solidFill>
                  <a:schemeClr val="tx1">
                    <a:lumMod val="65000"/>
                    <a:lumOff val="35000"/>
                  </a:schemeClr>
                </a:solidFill>
              </a:rPr>
              <a:t>. </a:t>
            </a:r>
            <a:endParaRPr lang="es-ES" sz="1200" dirty="0">
              <a:solidFill>
                <a:schemeClr val="tx1">
                  <a:lumMod val="65000"/>
                  <a:lumOff val="35000"/>
                </a:schemeClr>
              </a:solidFill>
            </a:endParaRPr>
          </a:p>
          <a:p>
            <a:r>
              <a:rPr lang="es-US" sz="1200">
                <a:solidFill>
                  <a:schemeClr val="tx1">
                    <a:lumMod val="65000"/>
                    <a:lumOff val="35000"/>
                  </a:schemeClr>
                </a:solidFill>
              </a:rPr>
              <a:t>Manage</a:t>
            </a:r>
            <a:r>
              <a:rPr lang="es-ES" sz="1200">
                <a:solidFill>
                  <a:schemeClr val="tx1">
                    <a:lumMod val="65000"/>
                    <a:lumOff val="35000"/>
                  </a:schemeClr>
                </a:solidFill>
              </a:rPr>
              <a:t> </a:t>
            </a:r>
            <a:r>
              <a:rPr lang="es-ES" sz="1200" err="1">
                <a:solidFill>
                  <a:schemeClr val="tx1">
                    <a:lumMod val="65000"/>
                    <a:lumOff val="35000"/>
                  </a:schemeClr>
                </a:solidFill>
              </a:rPr>
              <a:t>the</a:t>
            </a:r>
            <a:r>
              <a:rPr lang="es-ES" sz="1200">
                <a:solidFill>
                  <a:schemeClr val="tx1">
                    <a:lumMod val="65000"/>
                    <a:lumOff val="35000"/>
                  </a:schemeClr>
                </a:solidFill>
              </a:rPr>
              <a:t> </a:t>
            </a:r>
            <a:r>
              <a:rPr lang="es-ES" sz="1200" b="1">
                <a:solidFill>
                  <a:srgbClr val="1F497D"/>
                </a:solidFill>
              </a:rPr>
              <a:t>collection</a:t>
            </a:r>
            <a:r>
              <a:rPr lang="es-US" sz="1200" b="1">
                <a:solidFill>
                  <a:srgbClr val="1F497D"/>
                </a:solidFill>
              </a:rPr>
              <a:t> and distribution </a:t>
            </a:r>
            <a:r>
              <a:rPr lang="es-ES" sz="1200" b="1">
                <a:solidFill>
                  <a:srgbClr val="1F497D"/>
                </a:solidFill>
              </a:rPr>
              <a:t> </a:t>
            </a:r>
            <a:r>
              <a:rPr lang="es-ES" sz="1200" dirty="0">
                <a:solidFill>
                  <a:schemeClr val="tx1">
                    <a:lumMod val="65000"/>
                    <a:lumOff val="35000"/>
                  </a:schemeClr>
                </a:solidFill>
              </a:rPr>
              <a:t>of </a:t>
            </a:r>
            <a:r>
              <a:rPr lang="es-ES" sz="1200" dirty="0" err="1">
                <a:solidFill>
                  <a:schemeClr val="tx1">
                    <a:lumMod val="65000"/>
                    <a:lumOff val="35000"/>
                  </a:schemeClr>
                </a:solidFill>
              </a:rPr>
              <a:t>resources</a:t>
            </a:r>
            <a:r>
              <a:rPr lang="es-ES" sz="1200" dirty="0">
                <a:solidFill>
                  <a:schemeClr val="tx1">
                    <a:lumMod val="65000"/>
                    <a:lumOff val="35000"/>
                  </a:schemeClr>
                </a:solidFill>
              </a:rPr>
              <a:t> </a:t>
            </a:r>
            <a:r>
              <a:rPr lang="es-ES" sz="1200" dirty="0" err="1">
                <a:solidFill>
                  <a:schemeClr val="tx1">
                    <a:lumMod val="65000"/>
                    <a:lumOff val="35000"/>
                  </a:schemeClr>
                </a:solidFill>
              </a:rPr>
              <a:t>until</a:t>
            </a:r>
            <a:r>
              <a:rPr lang="es-ES" sz="1200" dirty="0">
                <a:solidFill>
                  <a:schemeClr val="tx1">
                    <a:lumMod val="65000"/>
                    <a:lumOff val="35000"/>
                  </a:schemeClr>
                </a:solidFill>
              </a:rPr>
              <a:t> </a:t>
            </a:r>
            <a:r>
              <a:rPr lang="es-ES" sz="1200" dirty="0" err="1">
                <a:solidFill>
                  <a:schemeClr val="tx1">
                    <a:lumMod val="65000"/>
                    <a:lumOff val="35000"/>
                  </a:schemeClr>
                </a:solidFill>
              </a:rPr>
              <a:t>their</a:t>
            </a:r>
            <a:r>
              <a:rPr lang="es-ES" sz="1200" dirty="0">
                <a:solidFill>
                  <a:schemeClr val="tx1">
                    <a:lumMod val="65000"/>
                    <a:lumOff val="35000"/>
                  </a:schemeClr>
                </a:solidFill>
              </a:rPr>
              <a:t> </a:t>
            </a:r>
            <a:r>
              <a:rPr lang="es-ES" sz="1200" err="1">
                <a:solidFill>
                  <a:schemeClr val="tx1">
                    <a:lumMod val="65000"/>
                    <a:lumOff val="35000"/>
                  </a:schemeClr>
                </a:solidFill>
              </a:rPr>
              <a:t>arrival</a:t>
            </a:r>
            <a:r>
              <a:rPr lang="es-ES" sz="1200">
                <a:solidFill>
                  <a:schemeClr val="tx1">
                    <a:lumMod val="65000"/>
                    <a:lumOff val="35000"/>
                  </a:schemeClr>
                </a:solidFill>
              </a:rPr>
              <a:t> to</a:t>
            </a:r>
            <a:r>
              <a:rPr lang="es-US" sz="1200">
                <a:solidFill>
                  <a:schemeClr val="tx1">
                    <a:lumMod val="65000"/>
                    <a:lumOff val="35000"/>
                  </a:schemeClr>
                </a:solidFill>
              </a:rPr>
              <a:t> </a:t>
            </a:r>
            <a:r>
              <a:rPr lang="es-ES" sz="1200">
                <a:solidFill>
                  <a:schemeClr val="tx1">
                    <a:lumMod val="65000"/>
                    <a:lumOff val="35000"/>
                  </a:schemeClr>
                </a:solidFill>
              </a:rPr>
              <a:t>each </a:t>
            </a:r>
            <a:r>
              <a:rPr lang="es-ES" sz="1200" dirty="0">
                <a:solidFill>
                  <a:schemeClr val="tx1">
                    <a:lumMod val="65000"/>
                    <a:lumOff val="35000"/>
                  </a:schemeClr>
                </a:solidFill>
              </a:rPr>
              <a:t>individual </a:t>
            </a:r>
            <a:r>
              <a:rPr lang="es-ES" sz="1200" dirty="0" err="1">
                <a:solidFill>
                  <a:schemeClr val="tx1">
                    <a:lumMod val="65000"/>
                    <a:lumOff val="35000"/>
                  </a:schemeClr>
                </a:solidFill>
              </a:rPr>
              <a:t>account</a:t>
            </a:r>
            <a:r>
              <a:rPr lang="es-ES" sz="1200" dirty="0">
                <a:solidFill>
                  <a:schemeClr val="tx1">
                    <a:lumMod val="65000"/>
                    <a:lumOff val="35000"/>
                  </a:schemeClr>
                </a:solidFill>
              </a:rPr>
              <a:t>. </a:t>
            </a:r>
          </a:p>
          <a:p>
            <a:r>
              <a:rPr lang="es-ES" sz="1200" dirty="0" err="1">
                <a:solidFill>
                  <a:schemeClr val="tx1">
                    <a:lumMod val="65000"/>
                    <a:lumOff val="35000"/>
                  </a:schemeClr>
                </a:solidFill>
              </a:rPr>
              <a:t>Certify</a:t>
            </a:r>
            <a:r>
              <a:rPr lang="es-ES" sz="1200" dirty="0">
                <a:solidFill>
                  <a:schemeClr val="tx1">
                    <a:lumMod val="65000"/>
                    <a:lumOff val="35000"/>
                  </a:schemeClr>
                </a:solidFill>
              </a:rPr>
              <a:t> and </a:t>
            </a:r>
            <a:r>
              <a:rPr lang="es-ES" sz="1200" dirty="0" err="1">
                <a:solidFill>
                  <a:schemeClr val="tx1">
                    <a:lumMod val="65000"/>
                    <a:lumOff val="35000"/>
                  </a:schemeClr>
                </a:solidFill>
              </a:rPr>
              <a:t>Coordinate</a:t>
            </a:r>
            <a:r>
              <a:rPr lang="es-ES" sz="1200" dirty="0">
                <a:solidFill>
                  <a:schemeClr val="tx1">
                    <a:lumMod val="65000"/>
                    <a:lumOff val="35000"/>
                  </a:schemeClr>
                </a:solidFill>
              </a:rPr>
              <a:t> </a:t>
            </a:r>
            <a:r>
              <a:rPr lang="es-ES" sz="1200" err="1">
                <a:solidFill>
                  <a:schemeClr val="tx1">
                    <a:lumMod val="65000"/>
                    <a:lumOff val="35000"/>
                  </a:schemeClr>
                </a:solidFill>
              </a:rPr>
              <a:t>account</a:t>
            </a:r>
            <a:r>
              <a:rPr lang="es-ES" sz="1200">
                <a:solidFill>
                  <a:schemeClr val="tx1">
                    <a:lumMod val="65000"/>
                    <a:lumOff val="35000"/>
                  </a:schemeClr>
                </a:solidFill>
              </a:rPr>
              <a:t> </a:t>
            </a:r>
            <a:r>
              <a:rPr lang="es-ES" sz="1200" b="1">
                <a:solidFill>
                  <a:srgbClr val="1F497D"/>
                </a:solidFill>
              </a:rPr>
              <a:t>transfer</a:t>
            </a:r>
            <a:r>
              <a:rPr lang="es-US" sz="1200" b="1">
                <a:solidFill>
                  <a:srgbClr val="1F497D"/>
                </a:solidFill>
              </a:rPr>
              <a:t> of funds (switching)</a:t>
            </a:r>
            <a:r>
              <a:rPr lang="es-ES" sz="1200">
                <a:solidFill>
                  <a:schemeClr val="tx1">
                    <a:lumMod val="65000"/>
                    <a:lumOff val="35000"/>
                  </a:schemeClr>
                </a:solidFill>
              </a:rPr>
              <a:t> </a:t>
            </a:r>
            <a:r>
              <a:rPr lang="es-ES" sz="1200" dirty="0" err="1">
                <a:solidFill>
                  <a:schemeClr val="tx1">
                    <a:lumMod val="65000"/>
                    <a:lumOff val="35000"/>
                  </a:schemeClr>
                </a:solidFill>
              </a:rPr>
              <a:t>between</a:t>
            </a:r>
            <a:r>
              <a:rPr lang="es-ES" sz="1200" dirty="0">
                <a:solidFill>
                  <a:schemeClr val="tx1">
                    <a:lumMod val="65000"/>
                    <a:lumOff val="35000"/>
                  </a:schemeClr>
                </a:solidFill>
              </a:rPr>
              <a:t> </a:t>
            </a:r>
            <a:r>
              <a:rPr lang="es-ES" sz="1200" dirty="0" err="1">
                <a:solidFill>
                  <a:schemeClr val="tx1">
                    <a:lumMod val="65000"/>
                    <a:lumOff val="35000"/>
                  </a:schemeClr>
                </a:solidFill>
              </a:rPr>
              <a:t>Fund</a:t>
            </a:r>
            <a:r>
              <a:rPr lang="es-ES" sz="1200" dirty="0">
                <a:solidFill>
                  <a:schemeClr val="tx1">
                    <a:lumMod val="65000"/>
                    <a:lumOff val="35000"/>
                  </a:schemeClr>
                </a:solidFill>
              </a:rPr>
              <a:t> </a:t>
            </a:r>
            <a:r>
              <a:rPr lang="es-ES" sz="1200" dirty="0" err="1">
                <a:solidFill>
                  <a:schemeClr val="tx1">
                    <a:lumMod val="65000"/>
                    <a:lumOff val="35000"/>
                  </a:schemeClr>
                </a:solidFill>
              </a:rPr>
              <a:t>Administrators</a:t>
            </a:r>
            <a:r>
              <a:rPr lang="es-ES" sz="1200" dirty="0">
                <a:solidFill>
                  <a:schemeClr val="tx1">
                    <a:lumMod val="65000"/>
                    <a:lumOff val="35000"/>
                  </a:schemeClr>
                </a:solidFill>
              </a:rPr>
              <a:t>.</a:t>
            </a:r>
          </a:p>
          <a:p>
            <a:r>
              <a:rPr lang="es-US" sz="1200">
                <a:solidFill>
                  <a:schemeClr val="tx1">
                    <a:lumMod val="65000"/>
                    <a:lumOff val="35000"/>
                  </a:schemeClr>
                </a:solidFill>
              </a:rPr>
              <a:t>Manage</a:t>
            </a:r>
            <a:r>
              <a:rPr lang="es-ES" sz="1200">
                <a:solidFill>
                  <a:schemeClr val="tx1">
                    <a:lumMod val="65000"/>
                    <a:lumOff val="35000"/>
                  </a:schemeClr>
                </a:solidFill>
              </a:rPr>
              <a:t> </a:t>
            </a:r>
            <a:r>
              <a:rPr lang="es-ES" sz="1200" dirty="0" err="1">
                <a:solidFill>
                  <a:schemeClr val="tx1">
                    <a:lumMod val="65000"/>
                    <a:lumOff val="35000"/>
                  </a:schemeClr>
                </a:solidFill>
              </a:rPr>
              <a:t>resource</a:t>
            </a:r>
            <a:r>
              <a:rPr lang="es-ES" sz="1200" dirty="0">
                <a:solidFill>
                  <a:schemeClr val="tx1">
                    <a:lumMod val="65000"/>
                    <a:lumOff val="35000"/>
                  </a:schemeClr>
                </a:solidFill>
              </a:rPr>
              <a:t> </a:t>
            </a:r>
            <a:r>
              <a:rPr lang="es-ES" sz="1200" b="1" dirty="0" err="1">
                <a:solidFill>
                  <a:srgbClr val="1F497D"/>
                </a:solidFill>
              </a:rPr>
              <a:t>withdrawals</a:t>
            </a:r>
            <a:r>
              <a:rPr lang="es-ES" sz="1200" b="1" dirty="0">
                <a:solidFill>
                  <a:srgbClr val="1F497D"/>
                </a:solidFill>
              </a:rPr>
              <a:t> </a:t>
            </a:r>
            <a:r>
              <a:rPr lang="es-ES" sz="1200" dirty="0" err="1">
                <a:solidFill>
                  <a:schemeClr val="tx1">
                    <a:lumMod val="65000"/>
                    <a:lumOff val="35000"/>
                  </a:schemeClr>
                </a:solidFill>
              </a:rPr>
              <a:t>from</a:t>
            </a:r>
            <a:r>
              <a:rPr lang="es-ES" sz="1200" dirty="0">
                <a:solidFill>
                  <a:schemeClr val="tx1">
                    <a:lumMod val="65000"/>
                    <a:lumOff val="35000"/>
                  </a:schemeClr>
                </a:solidFill>
              </a:rPr>
              <a:t> </a:t>
            </a:r>
            <a:r>
              <a:rPr lang="es-ES" sz="1200" dirty="0" err="1">
                <a:solidFill>
                  <a:schemeClr val="tx1">
                    <a:lumMod val="65000"/>
                    <a:lumOff val="35000"/>
                  </a:schemeClr>
                </a:solidFill>
              </a:rPr>
              <a:t>the</a:t>
            </a:r>
            <a:r>
              <a:rPr lang="es-ES" sz="1200" dirty="0">
                <a:solidFill>
                  <a:schemeClr val="tx1">
                    <a:lumMod val="65000"/>
                    <a:lumOff val="35000"/>
                  </a:schemeClr>
                </a:solidFill>
              </a:rPr>
              <a:t> </a:t>
            </a:r>
            <a:r>
              <a:rPr lang="es-ES" sz="1200" dirty="0" err="1">
                <a:solidFill>
                  <a:schemeClr val="tx1">
                    <a:lumMod val="65000"/>
                    <a:lumOff val="35000"/>
                  </a:schemeClr>
                </a:solidFill>
              </a:rPr>
              <a:t>accounts</a:t>
            </a:r>
            <a:r>
              <a:rPr lang="es-ES" sz="1200" dirty="0">
                <a:solidFill>
                  <a:schemeClr val="tx1">
                    <a:lumMod val="65000"/>
                    <a:lumOff val="35000"/>
                  </a:schemeClr>
                </a:solidFill>
              </a:rPr>
              <a:t>. </a:t>
            </a:r>
          </a:p>
        </p:txBody>
      </p:sp>
      <p:sp>
        <p:nvSpPr>
          <p:cNvPr id="10" name="CuadroTexto 9">
            <a:extLst>
              <a:ext uri="{FF2B5EF4-FFF2-40B4-BE49-F238E27FC236}">
                <a16:creationId xmlns:a16="http://schemas.microsoft.com/office/drawing/2014/main" xmlns="" id="{775A62F4-371D-DF43-9767-F896A1729EC6}"/>
              </a:ext>
            </a:extLst>
          </p:cNvPr>
          <p:cNvSpPr txBox="1"/>
          <p:nvPr/>
        </p:nvSpPr>
        <p:spPr>
          <a:xfrm>
            <a:off x="146867" y="4023018"/>
            <a:ext cx="5769400" cy="923330"/>
          </a:xfrm>
          <a:prstGeom prst="rect">
            <a:avLst/>
          </a:prstGeom>
          <a:noFill/>
        </p:spPr>
        <p:txBody>
          <a:bodyPr wrap="none" rtlCol="0">
            <a:spAutoFit/>
          </a:bodyPr>
          <a:lstStyle/>
          <a:p>
            <a:r>
              <a:rPr lang="es-MX" b="1" dirty="0" err="1">
                <a:solidFill>
                  <a:schemeClr val="accent6"/>
                </a:solidFill>
              </a:rPr>
              <a:t>Due</a:t>
            </a:r>
            <a:r>
              <a:rPr lang="es-MX" b="1" dirty="0">
                <a:solidFill>
                  <a:schemeClr val="accent6"/>
                </a:solidFill>
              </a:rPr>
              <a:t> to </a:t>
            </a:r>
            <a:r>
              <a:rPr lang="es-MX" b="1" dirty="0" err="1">
                <a:solidFill>
                  <a:schemeClr val="accent6"/>
                </a:solidFill>
              </a:rPr>
              <a:t>its</a:t>
            </a:r>
            <a:r>
              <a:rPr lang="es-MX" b="1" dirty="0">
                <a:solidFill>
                  <a:schemeClr val="accent6"/>
                </a:solidFill>
              </a:rPr>
              <a:t> central role, </a:t>
            </a:r>
            <a:r>
              <a:rPr lang="es-MX" b="1" dirty="0" err="1">
                <a:solidFill>
                  <a:schemeClr val="accent6"/>
                </a:solidFill>
              </a:rPr>
              <a:t>workers</a:t>
            </a:r>
            <a:r>
              <a:rPr lang="es-MX" b="1" dirty="0">
                <a:solidFill>
                  <a:schemeClr val="accent6"/>
                </a:solidFill>
              </a:rPr>
              <a:t> </a:t>
            </a:r>
            <a:r>
              <a:rPr lang="es-MX" b="1" dirty="0" err="1">
                <a:solidFill>
                  <a:schemeClr val="accent6"/>
                </a:solidFill>
              </a:rPr>
              <a:t>welfare</a:t>
            </a:r>
            <a:r>
              <a:rPr lang="es-MX" b="1" dirty="0">
                <a:solidFill>
                  <a:schemeClr val="accent6"/>
                </a:solidFill>
              </a:rPr>
              <a:t> in </a:t>
            </a:r>
            <a:r>
              <a:rPr lang="es-MX" b="1" dirty="0" err="1">
                <a:solidFill>
                  <a:schemeClr val="accent6"/>
                </a:solidFill>
              </a:rPr>
              <a:t>their</a:t>
            </a:r>
            <a:r>
              <a:rPr lang="es-MX" b="1" dirty="0">
                <a:solidFill>
                  <a:schemeClr val="accent6"/>
                </a:solidFill>
              </a:rPr>
              <a:t> </a:t>
            </a:r>
            <a:r>
              <a:rPr lang="es-MX" b="1" dirty="0" err="1">
                <a:solidFill>
                  <a:schemeClr val="accent6"/>
                </a:solidFill>
              </a:rPr>
              <a:t>retirement</a:t>
            </a:r>
            <a:r>
              <a:rPr lang="es-MX" b="1" dirty="0">
                <a:solidFill>
                  <a:schemeClr val="accent6"/>
                </a:solidFill>
              </a:rPr>
              <a:t> </a:t>
            </a:r>
          </a:p>
          <a:p>
            <a:r>
              <a:rPr lang="es-MX" b="1" dirty="0" err="1">
                <a:solidFill>
                  <a:schemeClr val="accent6"/>
                </a:solidFill>
              </a:rPr>
              <a:t>depend</a:t>
            </a:r>
            <a:r>
              <a:rPr lang="es-MX" b="1" dirty="0">
                <a:solidFill>
                  <a:schemeClr val="accent6"/>
                </a:solidFill>
              </a:rPr>
              <a:t> </a:t>
            </a:r>
            <a:r>
              <a:rPr lang="es-MX" b="1" dirty="0" err="1">
                <a:solidFill>
                  <a:schemeClr val="accent6"/>
                </a:solidFill>
              </a:rPr>
              <a:t>on</a:t>
            </a:r>
            <a:r>
              <a:rPr lang="es-MX" b="1" dirty="0">
                <a:solidFill>
                  <a:schemeClr val="accent6"/>
                </a:solidFill>
              </a:rPr>
              <a:t> </a:t>
            </a:r>
            <a:r>
              <a:rPr lang="es-MX" b="1" dirty="0" err="1">
                <a:solidFill>
                  <a:schemeClr val="accent6"/>
                </a:solidFill>
              </a:rPr>
              <a:t>the</a:t>
            </a:r>
            <a:r>
              <a:rPr lang="es-MX" b="1" dirty="0">
                <a:solidFill>
                  <a:schemeClr val="accent6"/>
                </a:solidFill>
              </a:rPr>
              <a:t> </a:t>
            </a:r>
            <a:r>
              <a:rPr lang="es-MX" b="1" dirty="0" err="1">
                <a:solidFill>
                  <a:schemeClr val="accent6"/>
                </a:solidFill>
              </a:rPr>
              <a:t>good</a:t>
            </a:r>
            <a:r>
              <a:rPr lang="es-MX" b="1" dirty="0">
                <a:solidFill>
                  <a:schemeClr val="accent6"/>
                </a:solidFill>
              </a:rPr>
              <a:t> performance and </a:t>
            </a:r>
            <a:r>
              <a:rPr lang="es-MX" b="1" dirty="0" err="1">
                <a:solidFill>
                  <a:schemeClr val="accent6"/>
                </a:solidFill>
              </a:rPr>
              <a:t>competitiveness</a:t>
            </a:r>
            <a:r>
              <a:rPr lang="es-MX" b="1" dirty="0">
                <a:solidFill>
                  <a:schemeClr val="accent6"/>
                </a:solidFill>
              </a:rPr>
              <a:t> </a:t>
            </a:r>
          </a:p>
          <a:p>
            <a:r>
              <a:rPr lang="es-MX" b="1" dirty="0">
                <a:solidFill>
                  <a:schemeClr val="accent6"/>
                </a:solidFill>
              </a:rPr>
              <a:t>of PROCESAR </a:t>
            </a:r>
          </a:p>
        </p:txBody>
      </p:sp>
      <p:pic>
        <p:nvPicPr>
          <p:cNvPr id="11" name="Imagen 10">
            <a:extLst>
              <a:ext uri="{FF2B5EF4-FFF2-40B4-BE49-F238E27FC236}">
                <a16:creationId xmlns:a16="http://schemas.microsoft.com/office/drawing/2014/main" xmlns="" id="{79DF96D4-EB45-BB41-BDEA-9862F1BCF1B7}"/>
              </a:ext>
            </a:extLst>
          </p:cNvPr>
          <p:cNvPicPr>
            <a:picLocks noChangeAspect="1"/>
          </p:cNvPicPr>
          <p:nvPr/>
        </p:nvPicPr>
        <p:blipFill>
          <a:blip r:embed="rId3"/>
          <a:stretch>
            <a:fillRect/>
          </a:stretch>
        </p:blipFill>
        <p:spPr>
          <a:xfrm>
            <a:off x="-47024" y="1345238"/>
            <a:ext cx="864904" cy="864904"/>
          </a:xfrm>
          <a:prstGeom prst="rect">
            <a:avLst/>
          </a:prstGeom>
        </p:spPr>
      </p:pic>
    </p:spTree>
    <p:extLst>
      <p:ext uri="{BB962C8B-B14F-4D97-AF65-F5344CB8AC3E}">
        <p14:creationId xmlns:p14="http://schemas.microsoft.com/office/powerpoint/2010/main" val="83831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0FFE249-7E8E-A545-A4D5-A1FE9765B1F7}"/>
              </a:ext>
            </a:extLst>
          </p:cNvPr>
          <p:cNvSpPr txBox="1"/>
          <p:nvPr/>
        </p:nvSpPr>
        <p:spPr>
          <a:xfrm>
            <a:off x="47846" y="-58479"/>
            <a:ext cx="5372305" cy="646331"/>
          </a:xfrm>
          <a:prstGeom prst="rect">
            <a:avLst/>
          </a:prstGeom>
          <a:noFill/>
        </p:spPr>
        <p:txBody>
          <a:bodyPr wrap="none" rtlCol="0">
            <a:spAutoFit/>
          </a:bodyPr>
          <a:lstStyle/>
          <a:p>
            <a:r>
              <a:rPr lang="es-MX" sz="3600" b="1">
                <a:solidFill>
                  <a:schemeClr val="accent6"/>
                </a:solidFill>
              </a:rPr>
              <a:t>P</a:t>
            </a:r>
            <a:r>
              <a:rPr lang="es-US" sz="3600" b="1">
                <a:solidFill>
                  <a:schemeClr val="accent6"/>
                </a:solidFill>
              </a:rPr>
              <a:t>ROCESAR</a:t>
            </a:r>
            <a:r>
              <a:rPr lang="es-MX" sz="3600" b="1">
                <a:solidFill>
                  <a:schemeClr val="accent6"/>
                </a:solidFill>
              </a:rPr>
              <a:t>’s </a:t>
            </a:r>
            <a:r>
              <a:rPr lang="es-MX" sz="3600" b="1" dirty="0" err="1">
                <a:solidFill>
                  <a:schemeClr val="accent6"/>
                </a:solidFill>
              </a:rPr>
              <a:t>impact</a:t>
            </a:r>
            <a:r>
              <a:rPr lang="es-MX" sz="3600" b="1" dirty="0">
                <a:solidFill>
                  <a:schemeClr val="accent6"/>
                </a:solidFill>
              </a:rPr>
              <a:t> </a:t>
            </a:r>
            <a:r>
              <a:rPr lang="es-MX" sz="3600" b="1" dirty="0" err="1">
                <a:solidFill>
                  <a:schemeClr val="accent6"/>
                </a:solidFill>
              </a:rPr>
              <a:t>on</a:t>
            </a:r>
            <a:r>
              <a:rPr lang="es-MX" sz="3600" b="1" dirty="0">
                <a:solidFill>
                  <a:schemeClr val="accent6"/>
                </a:solidFill>
              </a:rPr>
              <a:t> SAR</a:t>
            </a:r>
          </a:p>
        </p:txBody>
      </p:sp>
      <p:sp>
        <p:nvSpPr>
          <p:cNvPr id="4" name="Redondear rectángulo de esquina diagonal 3">
            <a:extLst>
              <a:ext uri="{FF2B5EF4-FFF2-40B4-BE49-F238E27FC236}">
                <a16:creationId xmlns:a16="http://schemas.microsoft.com/office/drawing/2014/main" xmlns="" id="{3BF00A5C-95C4-7345-A4D1-94F783E95C0C}"/>
              </a:ext>
            </a:extLst>
          </p:cNvPr>
          <p:cNvSpPr/>
          <p:nvPr/>
        </p:nvSpPr>
        <p:spPr>
          <a:xfrm>
            <a:off x="853560" y="694944"/>
            <a:ext cx="2367254" cy="1865376"/>
          </a:xfrm>
          <a:prstGeom prst="round2Diag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5" name="Redondear rectángulo de esquina diagonal 4">
            <a:extLst>
              <a:ext uri="{FF2B5EF4-FFF2-40B4-BE49-F238E27FC236}">
                <a16:creationId xmlns:a16="http://schemas.microsoft.com/office/drawing/2014/main" xmlns="" id="{F4B8F48C-774A-8B49-A4C7-7D18DDA1A7C3}"/>
              </a:ext>
            </a:extLst>
          </p:cNvPr>
          <p:cNvSpPr/>
          <p:nvPr/>
        </p:nvSpPr>
        <p:spPr>
          <a:xfrm>
            <a:off x="3323512" y="587852"/>
            <a:ext cx="2367254" cy="1865376"/>
          </a:xfrm>
          <a:prstGeom prst="round2Diag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2000"/>
          </a:p>
        </p:txBody>
      </p:sp>
      <p:sp>
        <p:nvSpPr>
          <p:cNvPr id="7" name="Redondear rectángulo de esquina diagonal 6">
            <a:extLst>
              <a:ext uri="{FF2B5EF4-FFF2-40B4-BE49-F238E27FC236}">
                <a16:creationId xmlns:a16="http://schemas.microsoft.com/office/drawing/2014/main" xmlns="" id="{155C0630-D26E-3D41-99D7-908BB5F99549}"/>
              </a:ext>
            </a:extLst>
          </p:cNvPr>
          <p:cNvSpPr/>
          <p:nvPr/>
        </p:nvSpPr>
        <p:spPr>
          <a:xfrm>
            <a:off x="853560" y="2667412"/>
            <a:ext cx="2367254" cy="2225040"/>
          </a:xfrm>
          <a:prstGeom prst="round2Diag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Redondear rectángulo de esquina diagonal 7">
            <a:extLst>
              <a:ext uri="{FF2B5EF4-FFF2-40B4-BE49-F238E27FC236}">
                <a16:creationId xmlns:a16="http://schemas.microsoft.com/office/drawing/2014/main" xmlns="" id="{A6F17C29-AEEF-CE4E-82C1-95186C4D87E7}"/>
              </a:ext>
            </a:extLst>
          </p:cNvPr>
          <p:cNvSpPr/>
          <p:nvPr/>
        </p:nvSpPr>
        <p:spPr>
          <a:xfrm>
            <a:off x="3323512" y="2560320"/>
            <a:ext cx="2367254" cy="2332132"/>
          </a:xfrm>
          <a:prstGeom prst="round2Diag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xmlns="" id="{E58399C2-E63C-3946-A4F8-07C8FC81FB94}"/>
              </a:ext>
            </a:extLst>
          </p:cNvPr>
          <p:cNvSpPr txBox="1"/>
          <p:nvPr/>
        </p:nvSpPr>
        <p:spPr>
          <a:xfrm>
            <a:off x="1128299" y="436438"/>
            <a:ext cx="1714071" cy="1323439"/>
          </a:xfrm>
          <a:prstGeom prst="rect">
            <a:avLst/>
          </a:prstGeom>
          <a:noFill/>
        </p:spPr>
        <p:txBody>
          <a:bodyPr wrap="square" rtlCol="0">
            <a:spAutoFit/>
          </a:bodyPr>
          <a:lstStyle/>
          <a:p>
            <a:pPr algn="ctr"/>
            <a:r>
              <a:rPr lang="es-MX" sz="8000" b="1" dirty="0">
                <a:solidFill>
                  <a:schemeClr val="tx2"/>
                </a:solidFill>
              </a:rPr>
              <a:t>63</a:t>
            </a:r>
          </a:p>
        </p:txBody>
      </p:sp>
      <p:sp>
        <p:nvSpPr>
          <p:cNvPr id="12" name="CuadroTexto 11">
            <a:extLst>
              <a:ext uri="{FF2B5EF4-FFF2-40B4-BE49-F238E27FC236}">
                <a16:creationId xmlns:a16="http://schemas.microsoft.com/office/drawing/2014/main" xmlns="" id="{8FC34667-D3BD-E342-93F2-C9AE2FC67E37}"/>
              </a:ext>
            </a:extLst>
          </p:cNvPr>
          <p:cNvSpPr txBox="1"/>
          <p:nvPr/>
        </p:nvSpPr>
        <p:spPr>
          <a:xfrm>
            <a:off x="1457481" y="1411685"/>
            <a:ext cx="1085555" cy="461665"/>
          </a:xfrm>
          <a:prstGeom prst="rect">
            <a:avLst/>
          </a:prstGeom>
          <a:noFill/>
        </p:spPr>
        <p:txBody>
          <a:bodyPr wrap="none" rtlCol="0">
            <a:spAutoFit/>
          </a:bodyPr>
          <a:lstStyle/>
          <a:p>
            <a:pPr algn="ctr"/>
            <a:r>
              <a:rPr lang="es-MX" sz="2400" b="1" dirty="0" err="1">
                <a:solidFill>
                  <a:schemeClr val="tx2"/>
                </a:solidFill>
              </a:rPr>
              <a:t>Million</a:t>
            </a:r>
            <a:endParaRPr lang="es-MX" sz="2400" b="1" dirty="0">
              <a:solidFill>
                <a:schemeClr val="tx2"/>
              </a:solidFill>
            </a:endParaRPr>
          </a:p>
        </p:txBody>
      </p:sp>
      <p:sp>
        <p:nvSpPr>
          <p:cNvPr id="13" name="CuadroTexto 12">
            <a:extLst>
              <a:ext uri="{FF2B5EF4-FFF2-40B4-BE49-F238E27FC236}">
                <a16:creationId xmlns:a16="http://schemas.microsoft.com/office/drawing/2014/main" xmlns="" id="{ADEAE72F-3965-C84B-9145-2BAEB48BC607}"/>
              </a:ext>
            </a:extLst>
          </p:cNvPr>
          <p:cNvSpPr txBox="1"/>
          <p:nvPr/>
        </p:nvSpPr>
        <p:spPr>
          <a:xfrm>
            <a:off x="1114211" y="1790266"/>
            <a:ext cx="1848100" cy="646331"/>
          </a:xfrm>
          <a:prstGeom prst="rect">
            <a:avLst/>
          </a:prstGeom>
          <a:noFill/>
        </p:spPr>
        <p:txBody>
          <a:bodyPr wrap="square" rtlCol="0">
            <a:spAutoFit/>
          </a:bodyPr>
          <a:lstStyle/>
          <a:p>
            <a:pPr algn="ctr"/>
            <a:r>
              <a:rPr lang="es-MX" b="1" dirty="0" err="1"/>
              <a:t>Accounts</a:t>
            </a:r>
            <a:r>
              <a:rPr lang="es-MX" b="1" dirty="0"/>
              <a:t> </a:t>
            </a:r>
          </a:p>
          <a:p>
            <a:pPr algn="ctr"/>
            <a:r>
              <a:rPr lang="es-MX" b="1" dirty="0" err="1"/>
              <a:t>managed</a:t>
            </a:r>
            <a:endParaRPr lang="es-MX" b="1" dirty="0"/>
          </a:p>
        </p:txBody>
      </p:sp>
      <p:sp>
        <p:nvSpPr>
          <p:cNvPr id="14" name="CuadroTexto 13">
            <a:extLst>
              <a:ext uri="{FF2B5EF4-FFF2-40B4-BE49-F238E27FC236}">
                <a16:creationId xmlns:a16="http://schemas.microsoft.com/office/drawing/2014/main" xmlns="" id="{26B3A48A-E262-3249-B2E6-F25DBC038ED1}"/>
              </a:ext>
            </a:extLst>
          </p:cNvPr>
          <p:cNvSpPr txBox="1"/>
          <p:nvPr/>
        </p:nvSpPr>
        <p:spPr>
          <a:xfrm>
            <a:off x="3682854" y="419045"/>
            <a:ext cx="1758817" cy="1323439"/>
          </a:xfrm>
          <a:prstGeom prst="rect">
            <a:avLst/>
          </a:prstGeom>
          <a:noFill/>
        </p:spPr>
        <p:txBody>
          <a:bodyPr wrap="square" rtlCol="0">
            <a:spAutoFit/>
          </a:bodyPr>
          <a:lstStyle/>
          <a:p>
            <a:pPr algn="ctr"/>
            <a:r>
              <a:rPr lang="es-MX" sz="8000" b="1" dirty="0">
                <a:solidFill>
                  <a:schemeClr val="tx2"/>
                </a:solidFill>
              </a:rPr>
              <a:t>5.8</a:t>
            </a:r>
          </a:p>
        </p:txBody>
      </p:sp>
      <p:sp>
        <p:nvSpPr>
          <p:cNvPr id="15" name="CuadroTexto 14">
            <a:extLst>
              <a:ext uri="{FF2B5EF4-FFF2-40B4-BE49-F238E27FC236}">
                <a16:creationId xmlns:a16="http://schemas.microsoft.com/office/drawing/2014/main" xmlns="" id="{B85463D9-2D88-6247-B80F-E73F8FEB8871}"/>
              </a:ext>
            </a:extLst>
          </p:cNvPr>
          <p:cNvSpPr txBox="1"/>
          <p:nvPr/>
        </p:nvSpPr>
        <p:spPr>
          <a:xfrm>
            <a:off x="3498021" y="1397878"/>
            <a:ext cx="2101930" cy="461665"/>
          </a:xfrm>
          <a:prstGeom prst="rect">
            <a:avLst/>
          </a:prstGeom>
          <a:noFill/>
        </p:spPr>
        <p:txBody>
          <a:bodyPr wrap="square" rtlCol="0">
            <a:spAutoFit/>
          </a:bodyPr>
          <a:lstStyle/>
          <a:p>
            <a:pPr algn="ctr"/>
            <a:r>
              <a:rPr lang="es-MX" sz="2400" b="1" dirty="0" err="1">
                <a:solidFill>
                  <a:schemeClr val="tx2"/>
                </a:solidFill>
              </a:rPr>
              <a:t>Million</a:t>
            </a:r>
            <a:endParaRPr lang="es-MX" sz="2400" b="1" dirty="0">
              <a:solidFill>
                <a:schemeClr val="tx2"/>
              </a:solidFill>
            </a:endParaRPr>
          </a:p>
        </p:txBody>
      </p:sp>
      <p:sp>
        <p:nvSpPr>
          <p:cNvPr id="16" name="CuadroTexto 15">
            <a:extLst>
              <a:ext uri="{FF2B5EF4-FFF2-40B4-BE49-F238E27FC236}">
                <a16:creationId xmlns:a16="http://schemas.microsoft.com/office/drawing/2014/main" xmlns="" id="{C0739F70-2CBF-9E4F-A339-3D1C228B57A1}"/>
              </a:ext>
            </a:extLst>
          </p:cNvPr>
          <p:cNvSpPr txBox="1"/>
          <p:nvPr/>
        </p:nvSpPr>
        <p:spPr>
          <a:xfrm>
            <a:off x="3326240" y="1805882"/>
            <a:ext cx="2348464" cy="523220"/>
          </a:xfrm>
          <a:prstGeom prst="rect">
            <a:avLst/>
          </a:prstGeom>
          <a:noFill/>
        </p:spPr>
        <p:txBody>
          <a:bodyPr wrap="square" rtlCol="0">
            <a:spAutoFit/>
          </a:bodyPr>
          <a:lstStyle/>
          <a:p>
            <a:pPr algn="ctr"/>
            <a:r>
              <a:rPr lang="es-MX" sz="1400" b="1" dirty="0"/>
              <a:t>Online </a:t>
            </a:r>
            <a:r>
              <a:rPr lang="es-MX" sz="1400" b="1" dirty="0" err="1"/>
              <a:t>transaction</a:t>
            </a:r>
            <a:r>
              <a:rPr lang="es-MX" sz="1400" b="1" dirty="0"/>
              <a:t> </a:t>
            </a:r>
            <a:r>
              <a:rPr lang="es-MX" sz="1400" b="1" dirty="0" err="1"/>
              <a:t>services</a:t>
            </a:r>
            <a:r>
              <a:rPr lang="es-MX" sz="1400" b="1" dirty="0"/>
              <a:t>   </a:t>
            </a:r>
            <a:r>
              <a:rPr lang="es-MX" sz="1400" b="1" dirty="0" err="1"/>
              <a:t>average</a:t>
            </a:r>
            <a:r>
              <a:rPr lang="es-MX" sz="1400" b="1" dirty="0"/>
              <a:t> per </a:t>
            </a:r>
            <a:r>
              <a:rPr lang="es-MX" sz="1400" b="1" dirty="0" err="1"/>
              <a:t>month</a:t>
            </a:r>
            <a:r>
              <a:rPr lang="es-MX" sz="1400" b="1" dirty="0"/>
              <a:t>.</a:t>
            </a:r>
          </a:p>
        </p:txBody>
      </p:sp>
      <p:sp>
        <p:nvSpPr>
          <p:cNvPr id="23" name="CuadroTexto 22">
            <a:extLst>
              <a:ext uri="{FF2B5EF4-FFF2-40B4-BE49-F238E27FC236}">
                <a16:creationId xmlns:a16="http://schemas.microsoft.com/office/drawing/2014/main" xmlns="" id="{8E793ABD-8DC4-A649-BEF2-90E2D9C8089C}"/>
              </a:ext>
            </a:extLst>
          </p:cNvPr>
          <p:cNvSpPr txBox="1"/>
          <p:nvPr/>
        </p:nvSpPr>
        <p:spPr>
          <a:xfrm>
            <a:off x="3391119" y="2542948"/>
            <a:ext cx="2085205" cy="1323439"/>
          </a:xfrm>
          <a:prstGeom prst="rect">
            <a:avLst/>
          </a:prstGeom>
          <a:noFill/>
        </p:spPr>
        <p:txBody>
          <a:bodyPr wrap="square" rtlCol="0">
            <a:spAutoFit/>
          </a:bodyPr>
          <a:lstStyle/>
          <a:p>
            <a:pPr algn="ctr"/>
            <a:r>
              <a:rPr lang="es-US" sz="8000" b="1">
                <a:solidFill>
                  <a:schemeClr val="tx2"/>
                </a:solidFill>
              </a:rPr>
              <a:t>16</a:t>
            </a:r>
            <a:endParaRPr lang="es-MX" sz="8000" b="1" dirty="0">
              <a:solidFill>
                <a:schemeClr val="tx2"/>
              </a:solidFill>
            </a:endParaRPr>
          </a:p>
        </p:txBody>
      </p:sp>
      <p:sp>
        <p:nvSpPr>
          <p:cNvPr id="24" name="CuadroTexto 23">
            <a:extLst>
              <a:ext uri="{FF2B5EF4-FFF2-40B4-BE49-F238E27FC236}">
                <a16:creationId xmlns:a16="http://schemas.microsoft.com/office/drawing/2014/main" xmlns="" id="{99479D29-F2C9-994C-936A-EFF0D4FC5B72}"/>
              </a:ext>
            </a:extLst>
          </p:cNvPr>
          <p:cNvSpPr txBox="1"/>
          <p:nvPr/>
        </p:nvSpPr>
        <p:spPr>
          <a:xfrm>
            <a:off x="3831737" y="3578193"/>
            <a:ext cx="1208985" cy="461665"/>
          </a:xfrm>
          <a:prstGeom prst="rect">
            <a:avLst/>
          </a:prstGeom>
          <a:noFill/>
        </p:spPr>
        <p:txBody>
          <a:bodyPr wrap="none" rtlCol="0">
            <a:spAutoFit/>
          </a:bodyPr>
          <a:lstStyle/>
          <a:p>
            <a:pPr algn="ctr"/>
            <a:r>
              <a:rPr lang="es-US" sz="2400" b="1">
                <a:solidFill>
                  <a:schemeClr val="tx2"/>
                </a:solidFill>
              </a:rPr>
              <a:t>Millions</a:t>
            </a:r>
            <a:endParaRPr lang="es-MX" sz="2400" b="1" dirty="0">
              <a:solidFill>
                <a:schemeClr val="tx2"/>
              </a:solidFill>
            </a:endParaRPr>
          </a:p>
        </p:txBody>
      </p:sp>
      <p:sp>
        <p:nvSpPr>
          <p:cNvPr id="26" name="CuadroTexto 25">
            <a:extLst>
              <a:ext uri="{FF2B5EF4-FFF2-40B4-BE49-F238E27FC236}">
                <a16:creationId xmlns:a16="http://schemas.microsoft.com/office/drawing/2014/main" xmlns="" id="{D23AF950-C0B1-FA44-AC37-330A2A4AAC42}"/>
              </a:ext>
            </a:extLst>
          </p:cNvPr>
          <p:cNvSpPr txBox="1"/>
          <p:nvPr/>
        </p:nvSpPr>
        <p:spPr>
          <a:xfrm>
            <a:off x="804646" y="2769506"/>
            <a:ext cx="2468946" cy="830997"/>
          </a:xfrm>
          <a:prstGeom prst="rect">
            <a:avLst/>
          </a:prstGeom>
          <a:noFill/>
        </p:spPr>
        <p:txBody>
          <a:bodyPr wrap="square" rtlCol="0">
            <a:spAutoFit/>
          </a:bodyPr>
          <a:lstStyle/>
          <a:p>
            <a:pPr algn="ctr"/>
            <a:r>
              <a:rPr lang="es-MX" sz="4800" b="1" dirty="0">
                <a:solidFill>
                  <a:schemeClr val="tx2"/>
                </a:solidFill>
              </a:rPr>
              <a:t>996,289</a:t>
            </a:r>
          </a:p>
        </p:txBody>
      </p:sp>
      <p:sp>
        <p:nvSpPr>
          <p:cNvPr id="27" name="CuadroTexto 26">
            <a:extLst>
              <a:ext uri="{FF2B5EF4-FFF2-40B4-BE49-F238E27FC236}">
                <a16:creationId xmlns:a16="http://schemas.microsoft.com/office/drawing/2014/main" xmlns="" id="{04B067CE-70AB-6F40-8F4F-E91B53DE81F3}"/>
              </a:ext>
            </a:extLst>
          </p:cNvPr>
          <p:cNvSpPr txBox="1"/>
          <p:nvPr/>
        </p:nvSpPr>
        <p:spPr>
          <a:xfrm>
            <a:off x="1251373" y="3417265"/>
            <a:ext cx="1515736" cy="461665"/>
          </a:xfrm>
          <a:prstGeom prst="rect">
            <a:avLst/>
          </a:prstGeom>
          <a:noFill/>
        </p:spPr>
        <p:txBody>
          <a:bodyPr wrap="none" rtlCol="0">
            <a:spAutoFit/>
          </a:bodyPr>
          <a:lstStyle/>
          <a:p>
            <a:pPr algn="ctr"/>
            <a:r>
              <a:rPr lang="es-MX" sz="2400" b="1" dirty="0" err="1">
                <a:solidFill>
                  <a:schemeClr val="tx2"/>
                </a:solidFill>
              </a:rPr>
              <a:t>Employers</a:t>
            </a:r>
            <a:endParaRPr lang="es-MX" sz="2400" b="1" dirty="0">
              <a:solidFill>
                <a:schemeClr val="tx2"/>
              </a:solidFill>
            </a:endParaRPr>
          </a:p>
        </p:txBody>
      </p:sp>
      <p:sp>
        <p:nvSpPr>
          <p:cNvPr id="30" name="CuadroTexto 29">
            <a:extLst>
              <a:ext uri="{FF2B5EF4-FFF2-40B4-BE49-F238E27FC236}">
                <a16:creationId xmlns:a16="http://schemas.microsoft.com/office/drawing/2014/main" xmlns="" id="{330921A0-D1F1-2F4D-86FC-99356154CA1C}"/>
              </a:ext>
            </a:extLst>
          </p:cNvPr>
          <p:cNvSpPr txBox="1"/>
          <p:nvPr/>
        </p:nvSpPr>
        <p:spPr>
          <a:xfrm>
            <a:off x="867518" y="3812632"/>
            <a:ext cx="2278887" cy="954107"/>
          </a:xfrm>
          <a:prstGeom prst="rect">
            <a:avLst/>
          </a:prstGeom>
          <a:noFill/>
        </p:spPr>
        <p:txBody>
          <a:bodyPr wrap="square" rtlCol="0">
            <a:spAutoFit/>
          </a:bodyPr>
          <a:lstStyle/>
          <a:p>
            <a:pPr algn="ctr"/>
            <a:r>
              <a:rPr lang="es-MX" sz="1400" b="1" dirty="0" err="1"/>
              <a:t>Paying</a:t>
            </a:r>
            <a:r>
              <a:rPr lang="es-MX" sz="1400" b="1" dirty="0"/>
              <a:t> in </a:t>
            </a:r>
            <a:r>
              <a:rPr lang="es-MX" sz="1400" b="1" dirty="0" err="1"/>
              <a:t>an</a:t>
            </a:r>
            <a:r>
              <a:rPr lang="es-MX" sz="1400" b="1" dirty="0"/>
              <a:t> agile and safety </a:t>
            </a:r>
            <a:r>
              <a:rPr lang="es-MX" sz="1400" b="1" dirty="0" err="1"/>
              <a:t>way</a:t>
            </a:r>
            <a:r>
              <a:rPr lang="es-MX" sz="1400" b="1" dirty="0"/>
              <a:t> social </a:t>
            </a:r>
            <a:r>
              <a:rPr lang="es-MX" sz="1400" b="1" dirty="0" err="1"/>
              <a:t>security</a:t>
            </a:r>
            <a:r>
              <a:rPr lang="es-MX" sz="1400" b="1" dirty="0"/>
              <a:t> </a:t>
            </a:r>
            <a:r>
              <a:rPr lang="es-MX" sz="1400" b="1" dirty="0" err="1"/>
              <a:t>fees</a:t>
            </a:r>
            <a:r>
              <a:rPr lang="es-MX" sz="1400" b="1" dirty="0"/>
              <a:t> </a:t>
            </a:r>
            <a:r>
              <a:rPr lang="es-MX" sz="1400" b="1" dirty="0" err="1"/>
              <a:t>by</a:t>
            </a:r>
            <a:r>
              <a:rPr lang="es-MX" sz="1400" b="1" dirty="0"/>
              <a:t> </a:t>
            </a:r>
            <a:r>
              <a:rPr lang="es-MX" sz="1400" b="1" dirty="0" err="1"/>
              <a:t>using</a:t>
            </a:r>
            <a:r>
              <a:rPr lang="es-MX" sz="1400" b="1" dirty="0"/>
              <a:t> </a:t>
            </a:r>
            <a:r>
              <a:rPr lang="es-MX" sz="1400" b="1" err="1"/>
              <a:t>the</a:t>
            </a:r>
            <a:r>
              <a:rPr lang="es-MX" sz="1400" b="1"/>
              <a:t> </a:t>
            </a:r>
            <a:r>
              <a:rPr lang="es-US" sz="1400" b="1"/>
              <a:t>PROCESAR Systems</a:t>
            </a:r>
            <a:r>
              <a:rPr lang="es-MX" sz="1400" b="1"/>
              <a:t>.</a:t>
            </a:r>
            <a:endParaRPr lang="es-MX" sz="1400" b="1" dirty="0"/>
          </a:p>
        </p:txBody>
      </p:sp>
      <p:sp>
        <p:nvSpPr>
          <p:cNvPr id="31" name="CuadroTexto 30">
            <a:extLst>
              <a:ext uri="{FF2B5EF4-FFF2-40B4-BE49-F238E27FC236}">
                <a16:creationId xmlns:a16="http://schemas.microsoft.com/office/drawing/2014/main" xmlns="" id="{C65EFA2D-4491-1A42-8EE4-B68F379E3AF5}"/>
              </a:ext>
            </a:extLst>
          </p:cNvPr>
          <p:cNvSpPr txBox="1"/>
          <p:nvPr/>
        </p:nvSpPr>
        <p:spPr>
          <a:xfrm>
            <a:off x="3349769" y="3933886"/>
            <a:ext cx="2340997" cy="738664"/>
          </a:xfrm>
          <a:prstGeom prst="rect">
            <a:avLst/>
          </a:prstGeom>
          <a:noFill/>
        </p:spPr>
        <p:txBody>
          <a:bodyPr wrap="square" rtlCol="0">
            <a:spAutoFit/>
          </a:bodyPr>
          <a:lstStyle/>
          <a:p>
            <a:pPr algn="ctr"/>
            <a:r>
              <a:rPr lang="es-US" sz="1400" b="1"/>
              <a:t>Of biometric enrollments (electronic file and 10 fingerprints)</a:t>
            </a:r>
            <a:endParaRPr lang="es-MX" sz="1400" b="1" dirty="0"/>
          </a:p>
        </p:txBody>
      </p:sp>
      <p:pic>
        <p:nvPicPr>
          <p:cNvPr id="33" name="Imagen 32">
            <a:extLst>
              <a:ext uri="{FF2B5EF4-FFF2-40B4-BE49-F238E27FC236}">
                <a16:creationId xmlns:a16="http://schemas.microsoft.com/office/drawing/2014/main" xmlns="" id="{E98C40BA-A12A-0C4C-8711-2D648ADF7D2C}"/>
              </a:ext>
            </a:extLst>
          </p:cNvPr>
          <p:cNvPicPr>
            <a:picLocks noChangeAspect="1"/>
          </p:cNvPicPr>
          <p:nvPr/>
        </p:nvPicPr>
        <p:blipFill rotWithShape="1">
          <a:blip r:embed="rId2">
            <a:alphaModFix amt="10000"/>
          </a:blip>
          <a:srcRect l="17148"/>
          <a:stretch/>
        </p:blipFill>
        <p:spPr>
          <a:xfrm>
            <a:off x="837498" y="1140949"/>
            <a:ext cx="835792" cy="1008779"/>
          </a:xfrm>
          <a:prstGeom prst="rect">
            <a:avLst/>
          </a:prstGeom>
          <a:effectLst>
            <a:outerShdw dist="50800" sx="1000" sy="1000" algn="ctr" rotWithShape="0">
              <a:srgbClr val="000000"/>
            </a:outerShdw>
          </a:effectLst>
        </p:spPr>
      </p:pic>
      <p:pic>
        <p:nvPicPr>
          <p:cNvPr id="34" name="Imagen 33">
            <a:extLst>
              <a:ext uri="{FF2B5EF4-FFF2-40B4-BE49-F238E27FC236}">
                <a16:creationId xmlns:a16="http://schemas.microsoft.com/office/drawing/2014/main" xmlns="" id="{B24E844F-375D-8F40-B69A-39F426FCF4AB}"/>
              </a:ext>
            </a:extLst>
          </p:cNvPr>
          <p:cNvPicPr>
            <a:picLocks noChangeAspect="1"/>
          </p:cNvPicPr>
          <p:nvPr/>
        </p:nvPicPr>
        <p:blipFill rotWithShape="1">
          <a:blip r:embed="rId2">
            <a:alphaModFix amt="10000"/>
          </a:blip>
          <a:srcRect l="17148"/>
          <a:stretch/>
        </p:blipFill>
        <p:spPr>
          <a:xfrm>
            <a:off x="837498" y="3376149"/>
            <a:ext cx="835792" cy="1008779"/>
          </a:xfrm>
          <a:prstGeom prst="rect">
            <a:avLst/>
          </a:prstGeom>
          <a:effectLst>
            <a:outerShdw dist="50800" sx="1000" sy="1000" algn="ctr" rotWithShape="0">
              <a:srgbClr val="000000"/>
            </a:outerShdw>
          </a:effectLst>
        </p:spPr>
      </p:pic>
      <p:pic>
        <p:nvPicPr>
          <p:cNvPr id="35" name="Imagen 34">
            <a:extLst>
              <a:ext uri="{FF2B5EF4-FFF2-40B4-BE49-F238E27FC236}">
                <a16:creationId xmlns:a16="http://schemas.microsoft.com/office/drawing/2014/main" xmlns="" id="{467FABEE-3D2A-DE48-A536-9E17E26C8A9A}"/>
              </a:ext>
            </a:extLst>
          </p:cNvPr>
          <p:cNvPicPr>
            <a:picLocks noChangeAspect="1"/>
          </p:cNvPicPr>
          <p:nvPr/>
        </p:nvPicPr>
        <p:blipFill rotWithShape="1">
          <a:blip r:embed="rId2">
            <a:alphaModFix amt="10000"/>
          </a:blip>
          <a:srcRect l="17148"/>
          <a:stretch/>
        </p:blipFill>
        <p:spPr>
          <a:xfrm>
            <a:off x="3311757" y="1027396"/>
            <a:ext cx="835792" cy="1008779"/>
          </a:xfrm>
          <a:prstGeom prst="rect">
            <a:avLst/>
          </a:prstGeom>
          <a:effectLst>
            <a:outerShdw dist="50800" sx="1000" sy="1000" algn="ctr" rotWithShape="0">
              <a:srgbClr val="000000"/>
            </a:outerShdw>
          </a:effectLst>
        </p:spPr>
      </p:pic>
      <p:pic>
        <p:nvPicPr>
          <p:cNvPr id="36" name="Imagen 35">
            <a:extLst>
              <a:ext uri="{FF2B5EF4-FFF2-40B4-BE49-F238E27FC236}">
                <a16:creationId xmlns:a16="http://schemas.microsoft.com/office/drawing/2014/main" xmlns="" id="{405CB261-2769-4A41-93C3-4171501B4861}"/>
              </a:ext>
            </a:extLst>
          </p:cNvPr>
          <p:cNvPicPr>
            <a:picLocks noChangeAspect="1"/>
          </p:cNvPicPr>
          <p:nvPr/>
        </p:nvPicPr>
        <p:blipFill rotWithShape="1">
          <a:blip r:embed="rId2">
            <a:alphaModFix amt="10000"/>
          </a:blip>
          <a:srcRect l="17148"/>
          <a:stretch/>
        </p:blipFill>
        <p:spPr>
          <a:xfrm>
            <a:off x="3311757" y="3226737"/>
            <a:ext cx="835792" cy="1008779"/>
          </a:xfrm>
          <a:prstGeom prst="rect">
            <a:avLst/>
          </a:prstGeom>
          <a:effectLst>
            <a:outerShdw dist="50800" sx="1000" sy="1000" algn="ctr" rotWithShape="0">
              <a:srgbClr val="000000"/>
            </a:outerShdw>
          </a:effectLst>
        </p:spPr>
      </p:pic>
      <p:pic>
        <p:nvPicPr>
          <p:cNvPr id="37" name="Imagen 36">
            <a:extLst>
              <a:ext uri="{FF2B5EF4-FFF2-40B4-BE49-F238E27FC236}">
                <a16:creationId xmlns:a16="http://schemas.microsoft.com/office/drawing/2014/main" xmlns="" id="{93FF93C6-38E1-4C44-B0BD-E487E45D124D}"/>
              </a:ext>
            </a:extLst>
          </p:cNvPr>
          <p:cNvPicPr>
            <a:picLocks noChangeAspect="1"/>
          </p:cNvPicPr>
          <p:nvPr/>
        </p:nvPicPr>
        <p:blipFill rotWithShape="1">
          <a:blip r:embed="rId2">
            <a:alphaModFix amt="10000"/>
          </a:blip>
          <a:srcRect l="17148"/>
          <a:stretch/>
        </p:blipFill>
        <p:spPr>
          <a:xfrm>
            <a:off x="5839804" y="1075050"/>
            <a:ext cx="835792" cy="1008779"/>
          </a:xfrm>
          <a:prstGeom prst="rect">
            <a:avLst/>
          </a:prstGeom>
          <a:effectLst>
            <a:outerShdw dist="50800" sx="1000" sy="1000" algn="ctr" rotWithShape="0">
              <a:srgbClr val="000000"/>
            </a:outerShdw>
          </a:effectLst>
        </p:spPr>
      </p:pic>
      <p:pic>
        <p:nvPicPr>
          <p:cNvPr id="38" name="Imagen 37">
            <a:extLst>
              <a:ext uri="{FF2B5EF4-FFF2-40B4-BE49-F238E27FC236}">
                <a16:creationId xmlns:a16="http://schemas.microsoft.com/office/drawing/2014/main" xmlns="" id="{F1489F37-4004-814B-BE63-5B2A3F30F1FB}"/>
              </a:ext>
            </a:extLst>
          </p:cNvPr>
          <p:cNvPicPr>
            <a:picLocks noChangeAspect="1"/>
          </p:cNvPicPr>
          <p:nvPr/>
        </p:nvPicPr>
        <p:blipFill rotWithShape="1">
          <a:blip r:embed="rId2">
            <a:alphaModFix amt="10000"/>
          </a:blip>
          <a:srcRect l="17148"/>
          <a:stretch/>
        </p:blipFill>
        <p:spPr>
          <a:xfrm>
            <a:off x="5839804" y="3160996"/>
            <a:ext cx="835792" cy="1008779"/>
          </a:xfrm>
          <a:prstGeom prst="rect">
            <a:avLst/>
          </a:prstGeom>
          <a:effectLst>
            <a:outerShdw dist="50800" sx="1000" sy="1000" algn="ctr" rotWithShape="0">
              <a:srgbClr val="000000"/>
            </a:outerShdw>
          </a:effectLst>
        </p:spPr>
      </p:pic>
      <p:sp>
        <p:nvSpPr>
          <p:cNvPr id="2" name="Redondear rectángulo de esquina diagonal 7">
            <a:extLst>
              <a:ext uri="{FF2B5EF4-FFF2-40B4-BE49-F238E27FC236}">
                <a16:creationId xmlns:a16="http://schemas.microsoft.com/office/drawing/2014/main" xmlns="" id="{65449071-2A22-3D49-BEF8-B1E5D528E927}"/>
              </a:ext>
            </a:extLst>
          </p:cNvPr>
          <p:cNvSpPr/>
          <p:nvPr/>
        </p:nvSpPr>
        <p:spPr>
          <a:xfrm>
            <a:off x="5835666" y="1163036"/>
            <a:ext cx="2367254" cy="2332132"/>
          </a:xfrm>
          <a:prstGeom prst="round2Diag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xmlns="" id="{B189F065-0ABA-3043-834E-BAD45F6EBE02}"/>
              </a:ext>
            </a:extLst>
          </p:cNvPr>
          <p:cNvSpPr txBox="1"/>
          <p:nvPr/>
        </p:nvSpPr>
        <p:spPr>
          <a:xfrm>
            <a:off x="5992335" y="1075050"/>
            <a:ext cx="2085205" cy="1323439"/>
          </a:xfrm>
          <a:prstGeom prst="rect">
            <a:avLst/>
          </a:prstGeom>
          <a:noFill/>
        </p:spPr>
        <p:txBody>
          <a:bodyPr wrap="square" rtlCol="0">
            <a:spAutoFit/>
          </a:bodyPr>
          <a:lstStyle/>
          <a:p>
            <a:pPr algn="ctr"/>
            <a:r>
              <a:rPr lang="es-US" sz="8000" b="1">
                <a:solidFill>
                  <a:schemeClr val="tx2"/>
                </a:solidFill>
              </a:rPr>
              <a:t>1</a:t>
            </a:r>
            <a:endParaRPr lang="es-MX" sz="8000" b="1" dirty="0">
              <a:solidFill>
                <a:schemeClr val="tx2"/>
              </a:solidFill>
            </a:endParaRPr>
          </a:p>
        </p:txBody>
      </p:sp>
      <p:sp>
        <p:nvSpPr>
          <p:cNvPr id="9" name="CuadroTexto 8">
            <a:extLst>
              <a:ext uri="{FF2B5EF4-FFF2-40B4-BE49-F238E27FC236}">
                <a16:creationId xmlns:a16="http://schemas.microsoft.com/office/drawing/2014/main" xmlns="" id="{9323BBC2-3D51-7D45-82FD-B5483422AD56}"/>
              </a:ext>
            </a:extLst>
          </p:cNvPr>
          <p:cNvSpPr txBox="1"/>
          <p:nvPr/>
        </p:nvSpPr>
        <p:spPr>
          <a:xfrm>
            <a:off x="6171908" y="2067492"/>
            <a:ext cx="1538553" cy="461665"/>
          </a:xfrm>
          <a:prstGeom prst="rect">
            <a:avLst/>
          </a:prstGeom>
          <a:noFill/>
        </p:spPr>
        <p:txBody>
          <a:bodyPr wrap="square" rtlCol="0">
            <a:spAutoFit/>
          </a:bodyPr>
          <a:lstStyle/>
          <a:p>
            <a:pPr algn="ctr"/>
            <a:r>
              <a:rPr lang="es-US" sz="2400" b="1">
                <a:solidFill>
                  <a:schemeClr val="tx2"/>
                </a:solidFill>
              </a:rPr>
              <a:t>  Million</a:t>
            </a:r>
            <a:endParaRPr lang="es-MX" sz="2400" b="1" dirty="0">
              <a:solidFill>
                <a:schemeClr val="tx2"/>
              </a:solidFill>
            </a:endParaRPr>
          </a:p>
        </p:txBody>
      </p:sp>
      <p:sp>
        <p:nvSpPr>
          <p:cNvPr id="10" name="CuadroTexto 9">
            <a:extLst>
              <a:ext uri="{FF2B5EF4-FFF2-40B4-BE49-F238E27FC236}">
                <a16:creationId xmlns:a16="http://schemas.microsoft.com/office/drawing/2014/main" xmlns="" id="{F22F321F-20E8-B44B-A453-FA7F59D21F31}"/>
              </a:ext>
            </a:extLst>
          </p:cNvPr>
          <p:cNvSpPr txBox="1"/>
          <p:nvPr/>
        </p:nvSpPr>
        <p:spPr>
          <a:xfrm>
            <a:off x="5864438" y="2542948"/>
            <a:ext cx="2340997" cy="738664"/>
          </a:xfrm>
          <a:prstGeom prst="rect">
            <a:avLst/>
          </a:prstGeom>
          <a:noFill/>
        </p:spPr>
        <p:txBody>
          <a:bodyPr wrap="square" rtlCol="0">
            <a:spAutoFit/>
          </a:bodyPr>
          <a:lstStyle/>
          <a:p>
            <a:pPr algn="ctr"/>
            <a:r>
              <a:rPr lang="es-US" sz="1400" b="1"/>
              <a:t>Of mobile appplication (APP) users with biometric enrollment (face)</a:t>
            </a:r>
            <a:endParaRPr lang="es-MX" sz="1400" b="1" dirty="0"/>
          </a:p>
        </p:txBody>
      </p:sp>
    </p:spTree>
    <p:extLst>
      <p:ext uri="{BB962C8B-B14F-4D97-AF65-F5344CB8AC3E}">
        <p14:creationId xmlns:p14="http://schemas.microsoft.com/office/powerpoint/2010/main" val="368300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050B037-FE43-0246-873A-356254C5E2DE}"/>
              </a:ext>
            </a:extLst>
          </p:cNvPr>
          <p:cNvSpPr txBox="1"/>
          <p:nvPr/>
        </p:nvSpPr>
        <p:spPr>
          <a:xfrm>
            <a:off x="47846" y="-58479"/>
            <a:ext cx="6561733" cy="646331"/>
          </a:xfrm>
          <a:prstGeom prst="rect">
            <a:avLst/>
          </a:prstGeom>
          <a:noFill/>
        </p:spPr>
        <p:txBody>
          <a:bodyPr wrap="none" rtlCol="0">
            <a:spAutoFit/>
          </a:bodyPr>
          <a:lstStyle/>
          <a:p>
            <a:r>
              <a:rPr lang="es-MX" sz="3600" b="1" dirty="0" err="1">
                <a:solidFill>
                  <a:schemeClr val="accent6"/>
                </a:solidFill>
              </a:rPr>
              <a:t>Growth</a:t>
            </a:r>
            <a:r>
              <a:rPr lang="es-MX" sz="3600" b="1" dirty="0">
                <a:solidFill>
                  <a:schemeClr val="accent6"/>
                </a:solidFill>
              </a:rPr>
              <a:t> and </a:t>
            </a:r>
            <a:r>
              <a:rPr lang="es-MX" sz="3600" b="1" dirty="0" err="1">
                <a:solidFill>
                  <a:schemeClr val="accent6"/>
                </a:solidFill>
              </a:rPr>
              <a:t>evolution</a:t>
            </a:r>
            <a:r>
              <a:rPr lang="es-MX" sz="3600" b="1" dirty="0">
                <a:solidFill>
                  <a:schemeClr val="accent6"/>
                </a:solidFill>
              </a:rPr>
              <a:t> </a:t>
            </a:r>
            <a:r>
              <a:rPr lang="es-MX" sz="3600" b="1">
                <a:solidFill>
                  <a:schemeClr val="accent6"/>
                </a:solidFill>
              </a:rPr>
              <a:t>of </a:t>
            </a:r>
            <a:r>
              <a:rPr lang="es-US" sz="3600" b="1" dirty="0">
                <a:solidFill>
                  <a:schemeClr val="accent6"/>
                </a:solidFill>
              </a:rPr>
              <a:t>s</a:t>
            </a:r>
            <a:r>
              <a:rPr lang="es-MX" sz="3600" b="1">
                <a:solidFill>
                  <a:schemeClr val="accent6"/>
                </a:solidFill>
              </a:rPr>
              <a:t>ervices</a:t>
            </a:r>
            <a:endParaRPr lang="en-US" sz="3600" b="1" dirty="0">
              <a:solidFill>
                <a:schemeClr val="accent6"/>
              </a:solidFill>
            </a:endParaRPr>
          </a:p>
        </p:txBody>
      </p:sp>
      <p:sp>
        <p:nvSpPr>
          <p:cNvPr id="4" name="TextBox 1">
            <a:extLst>
              <a:ext uri="{FF2B5EF4-FFF2-40B4-BE49-F238E27FC236}">
                <a16:creationId xmlns:a16="http://schemas.microsoft.com/office/drawing/2014/main" xmlns="" id="{B0508FC6-A3AB-5045-98C9-16F938A5168D}"/>
              </a:ext>
            </a:extLst>
          </p:cNvPr>
          <p:cNvSpPr txBox="1"/>
          <p:nvPr/>
        </p:nvSpPr>
        <p:spPr>
          <a:xfrm>
            <a:off x="5316276" y="2080164"/>
            <a:ext cx="2777127" cy="469658"/>
          </a:xfrm>
          <a:prstGeom prst="rect">
            <a:avLst/>
          </a:prstGeom>
          <a:noFill/>
        </p:spPr>
        <p:txBody>
          <a:bodyPr wrap="none" lIns="38396" tIns="19198" rIns="38396" bIns="19198" rtlCol="0">
            <a:spAutoFit/>
          </a:bodyPr>
          <a:lstStyle/>
          <a:p>
            <a:r>
              <a:rPr lang="en-US" sz="2800" b="1" dirty="0">
                <a:solidFill>
                  <a:schemeClr val="tx2"/>
                </a:solidFill>
                <a:cs typeface="Helvetica"/>
              </a:rPr>
              <a:t>Services Evolution</a:t>
            </a:r>
          </a:p>
        </p:txBody>
      </p:sp>
      <p:sp>
        <p:nvSpPr>
          <p:cNvPr id="5" name="Content Placeholder 2">
            <a:extLst>
              <a:ext uri="{FF2B5EF4-FFF2-40B4-BE49-F238E27FC236}">
                <a16:creationId xmlns:a16="http://schemas.microsoft.com/office/drawing/2014/main" xmlns="" id="{3CB4A11F-0F26-7649-A59D-B429F0189576}"/>
              </a:ext>
            </a:extLst>
          </p:cNvPr>
          <p:cNvSpPr txBox="1">
            <a:spLocks/>
          </p:cNvSpPr>
          <p:nvPr/>
        </p:nvSpPr>
        <p:spPr bwMode="auto">
          <a:xfrm>
            <a:off x="4368219" y="2800974"/>
            <a:ext cx="4536503" cy="159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38275" lvl="2" indent="-542925">
              <a:buBlip>
                <a:blip r:embed="rId2"/>
              </a:buBlip>
            </a:pPr>
            <a:r>
              <a:rPr lang="es-MX" sz="1400" dirty="0">
                <a:solidFill>
                  <a:schemeClr val="tx1">
                    <a:lumMod val="65000"/>
                    <a:lumOff val="35000"/>
                  </a:schemeClr>
                </a:solidFill>
                <a:cs typeface="Calibri" panose="020F0502020204030204" pitchFamily="34" charset="0"/>
              </a:rPr>
              <a:t>Online </a:t>
            </a:r>
            <a:r>
              <a:rPr lang="es-MX" sz="1400" dirty="0" err="1">
                <a:solidFill>
                  <a:schemeClr val="tx1">
                    <a:lumMod val="65000"/>
                    <a:lumOff val="35000"/>
                  </a:schemeClr>
                </a:solidFill>
                <a:cs typeface="Calibri" panose="020F0502020204030204" pitchFamily="34" charset="0"/>
              </a:rPr>
              <a:t>Services</a:t>
            </a:r>
            <a:r>
              <a:rPr lang="es-MX" sz="1400" dirty="0">
                <a:solidFill>
                  <a:schemeClr val="tx1">
                    <a:lumMod val="65000"/>
                    <a:lumOff val="35000"/>
                  </a:schemeClr>
                </a:solidFill>
                <a:cs typeface="Calibri" panose="020F0502020204030204" pitchFamily="34" charset="0"/>
              </a:rPr>
              <a:t>.</a:t>
            </a:r>
          </a:p>
          <a:p>
            <a:pPr marL="1438275" lvl="2" indent="-542925">
              <a:buBlip>
                <a:blip r:embed="rId2"/>
              </a:buBlip>
            </a:pPr>
            <a:r>
              <a:rPr lang="es-MX" sz="1400">
                <a:solidFill>
                  <a:schemeClr val="tx1">
                    <a:lumMod val="65000"/>
                    <a:lumOff val="35000"/>
                  </a:schemeClr>
                </a:solidFill>
                <a:cs typeface="Calibri" panose="020F0502020204030204" pitchFamily="34" charset="0"/>
              </a:rPr>
              <a:t>e-SAR </a:t>
            </a:r>
            <a:r>
              <a:rPr lang="es-US" sz="1400">
                <a:solidFill>
                  <a:schemeClr val="tx1">
                    <a:lumMod val="65000"/>
                    <a:lumOff val="35000"/>
                  </a:schemeClr>
                </a:solidFill>
                <a:cs typeface="Calibri" panose="020F0502020204030204" pitchFamily="34" charset="0"/>
              </a:rPr>
              <a:t>(web page)</a:t>
            </a:r>
            <a:r>
              <a:rPr lang="es-MX" sz="1400">
                <a:solidFill>
                  <a:schemeClr val="tx1">
                    <a:lumMod val="65000"/>
                    <a:lumOff val="35000"/>
                  </a:schemeClr>
                </a:solidFill>
                <a:cs typeface="Calibri" panose="020F0502020204030204" pitchFamily="34" charset="0"/>
              </a:rPr>
              <a:t>.</a:t>
            </a:r>
            <a:endParaRPr lang="es-MX" sz="1400" dirty="0">
              <a:solidFill>
                <a:schemeClr val="tx1">
                  <a:lumMod val="65000"/>
                  <a:lumOff val="35000"/>
                </a:schemeClr>
              </a:solidFill>
              <a:cs typeface="Calibri" panose="020F0502020204030204" pitchFamily="34" charset="0"/>
            </a:endParaRPr>
          </a:p>
          <a:p>
            <a:pPr marL="1438275" lvl="2" indent="-542925">
              <a:buBlip>
                <a:blip r:embed="rId2"/>
              </a:buBlip>
            </a:pPr>
            <a:r>
              <a:rPr lang="es-US" sz="1400">
                <a:solidFill>
                  <a:schemeClr val="tx1">
                    <a:lumMod val="65000"/>
                    <a:lumOff val="35000"/>
                  </a:schemeClr>
                </a:solidFill>
                <a:cs typeface="Calibri" panose="020F0502020204030204" pitchFamily="34" charset="0"/>
              </a:rPr>
              <a:t>Retail </a:t>
            </a:r>
            <a:r>
              <a:rPr lang="es-MX" sz="1400">
                <a:solidFill>
                  <a:schemeClr val="tx1">
                    <a:lumMod val="65000"/>
                    <a:lumOff val="35000"/>
                  </a:schemeClr>
                </a:solidFill>
                <a:cs typeface="Calibri" panose="020F0502020204030204" pitchFamily="34" charset="0"/>
              </a:rPr>
              <a:t>Networks</a:t>
            </a:r>
            <a:r>
              <a:rPr lang="es-US" sz="1400">
                <a:solidFill>
                  <a:schemeClr val="tx1">
                    <a:lumMod val="65000"/>
                    <a:lumOff val="35000"/>
                  </a:schemeClr>
                </a:solidFill>
                <a:cs typeface="Calibri" panose="020F0502020204030204" pitchFamily="34" charset="0"/>
              </a:rPr>
              <a:t> for voluntry contributions</a:t>
            </a:r>
            <a:r>
              <a:rPr lang="es-MX" sz="1400">
                <a:solidFill>
                  <a:schemeClr val="tx1">
                    <a:lumMod val="65000"/>
                    <a:lumOff val="35000"/>
                  </a:schemeClr>
                </a:solidFill>
                <a:cs typeface="Calibri" panose="020F0502020204030204" pitchFamily="34" charset="0"/>
              </a:rPr>
              <a:t>.</a:t>
            </a:r>
            <a:endParaRPr lang="es-MX" sz="1400" dirty="0">
              <a:solidFill>
                <a:schemeClr val="tx1">
                  <a:lumMod val="65000"/>
                  <a:lumOff val="35000"/>
                </a:schemeClr>
              </a:solidFill>
              <a:cs typeface="Calibri" panose="020F0502020204030204" pitchFamily="34" charset="0"/>
            </a:endParaRPr>
          </a:p>
          <a:p>
            <a:pPr marL="1438275" lvl="2" indent="-542925">
              <a:buBlip>
                <a:blip r:embed="rId2"/>
              </a:buBlip>
            </a:pPr>
            <a:r>
              <a:rPr lang="es-MX" sz="1400" dirty="0" err="1">
                <a:solidFill>
                  <a:schemeClr val="tx1">
                    <a:lumMod val="65000"/>
                    <a:lumOff val="35000"/>
                  </a:schemeClr>
                </a:solidFill>
                <a:cs typeface="Calibri" panose="020F0502020204030204" pitchFamily="34" charset="0"/>
              </a:rPr>
              <a:t>Information</a:t>
            </a:r>
            <a:r>
              <a:rPr lang="es-MX" sz="1400" dirty="0">
                <a:solidFill>
                  <a:schemeClr val="tx1">
                    <a:lumMod val="65000"/>
                    <a:lumOff val="35000"/>
                  </a:schemeClr>
                </a:solidFill>
                <a:cs typeface="Calibri" panose="020F0502020204030204" pitchFamily="34" charset="0"/>
              </a:rPr>
              <a:t> </a:t>
            </a:r>
            <a:r>
              <a:rPr lang="es-MX" sz="1400" dirty="0" err="1">
                <a:solidFill>
                  <a:schemeClr val="tx1">
                    <a:lumMod val="65000"/>
                    <a:lumOff val="35000"/>
                  </a:schemeClr>
                </a:solidFill>
                <a:cs typeface="Calibri" panose="020F0502020204030204" pitchFamily="34" charset="0"/>
              </a:rPr>
              <a:t>Products</a:t>
            </a:r>
            <a:r>
              <a:rPr lang="es-MX" sz="1400" dirty="0">
                <a:solidFill>
                  <a:schemeClr val="tx1">
                    <a:lumMod val="65000"/>
                    <a:lumOff val="35000"/>
                  </a:schemeClr>
                </a:solidFill>
                <a:cs typeface="Calibri" panose="020F0502020204030204" pitchFamily="34" charset="0"/>
              </a:rPr>
              <a:t>.</a:t>
            </a:r>
          </a:p>
          <a:p>
            <a:pPr marL="1438275" lvl="2" indent="-542925">
              <a:buBlip>
                <a:blip r:embed="rId2"/>
              </a:buBlip>
            </a:pPr>
            <a:r>
              <a:rPr lang="es-MX" sz="1400" dirty="0" err="1">
                <a:solidFill>
                  <a:schemeClr val="tx1">
                    <a:lumMod val="65000"/>
                    <a:lumOff val="35000"/>
                  </a:schemeClr>
                </a:solidFill>
                <a:cs typeface="Calibri" panose="020F0502020204030204" pitchFamily="34" charset="0"/>
              </a:rPr>
              <a:t>Electronic</a:t>
            </a:r>
            <a:r>
              <a:rPr lang="es-MX" sz="1400" dirty="0">
                <a:solidFill>
                  <a:schemeClr val="tx1">
                    <a:lumMod val="65000"/>
                    <a:lumOff val="35000"/>
                  </a:schemeClr>
                </a:solidFill>
                <a:cs typeface="Calibri" panose="020F0502020204030204" pitchFamily="34" charset="0"/>
              </a:rPr>
              <a:t> File and </a:t>
            </a:r>
            <a:r>
              <a:rPr lang="es-MX" sz="1400" dirty="0" err="1">
                <a:solidFill>
                  <a:schemeClr val="tx1">
                    <a:lumMod val="65000"/>
                    <a:lumOff val="35000"/>
                  </a:schemeClr>
                </a:solidFill>
                <a:cs typeface="Calibri" panose="020F0502020204030204" pitchFamily="34" charset="0"/>
              </a:rPr>
              <a:t>Biometrics</a:t>
            </a:r>
            <a:r>
              <a:rPr lang="es-MX" sz="1400" dirty="0">
                <a:solidFill>
                  <a:schemeClr val="tx1">
                    <a:lumMod val="65000"/>
                    <a:lumOff val="35000"/>
                  </a:schemeClr>
                </a:solidFill>
                <a:cs typeface="Calibri" panose="020F0502020204030204" pitchFamily="34" charset="0"/>
              </a:rPr>
              <a:t>.</a:t>
            </a:r>
          </a:p>
          <a:p>
            <a:pPr marL="1438275" lvl="2" indent="-542925">
              <a:buBlip>
                <a:blip r:embed="rId2"/>
              </a:buBlip>
            </a:pPr>
            <a:r>
              <a:rPr lang="es-MX" sz="1400" dirty="0">
                <a:solidFill>
                  <a:schemeClr val="tx1">
                    <a:lumMod val="65000"/>
                    <a:lumOff val="35000"/>
                  </a:schemeClr>
                </a:solidFill>
                <a:cs typeface="Calibri" panose="020F0502020204030204" pitchFamily="34" charset="0"/>
              </a:rPr>
              <a:t>Afore Mobile.</a:t>
            </a:r>
          </a:p>
          <a:p>
            <a:pPr marL="1438275" lvl="2" indent="-542925">
              <a:buBlip>
                <a:blip r:embed="rId2"/>
              </a:buBlip>
            </a:pPr>
            <a:r>
              <a:rPr lang="es-MX" sz="1400" dirty="0">
                <a:solidFill>
                  <a:schemeClr val="tx1">
                    <a:lumMod val="65000"/>
                    <a:lumOff val="35000"/>
                  </a:schemeClr>
                </a:solidFill>
                <a:cs typeface="Calibri" panose="020F0502020204030204" pitchFamily="34" charset="0"/>
              </a:rPr>
              <a:t>SAR </a:t>
            </a:r>
            <a:r>
              <a:rPr lang="es-MX" sz="1400" dirty="0" err="1">
                <a:solidFill>
                  <a:schemeClr val="tx1">
                    <a:lumMod val="65000"/>
                    <a:lumOff val="35000"/>
                  </a:schemeClr>
                </a:solidFill>
                <a:cs typeface="Calibri" panose="020F0502020204030204" pitchFamily="34" charset="0"/>
              </a:rPr>
              <a:t>trainning</a:t>
            </a:r>
            <a:r>
              <a:rPr lang="es-MX" sz="1400" dirty="0">
                <a:solidFill>
                  <a:schemeClr val="tx1">
                    <a:lumMod val="65000"/>
                    <a:lumOff val="35000"/>
                  </a:schemeClr>
                </a:solidFill>
                <a:cs typeface="Calibri" panose="020F0502020204030204" pitchFamily="34" charset="0"/>
              </a:rPr>
              <a:t>.</a:t>
            </a:r>
            <a:endParaRPr lang="es-MX" sz="1600" b="1" dirty="0">
              <a:solidFill>
                <a:schemeClr val="tx1">
                  <a:lumMod val="65000"/>
                  <a:lumOff val="35000"/>
                </a:schemeClr>
              </a:solidFill>
              <a:cs typeface="Calibri" panose="020F0502020204030204" pitchFamily="34" charset="0"/>
            </a:endParaRPr>
          </a:p>
        </p:txBody>
      </p:sp>
      <p:sp>
        <p:nvSpPr>
          <p:cNvPr id="6" name="TextBox 10">
            <a:extLst>
              <a:ext uri="{FF2B5EF4-FFF2-40B4-BE49-F238E27FC236}">
                <a16:creationId xmlns:a16="http://schemas.microsoft.com/office/drawing/2014/main" xmlns="" id="{E8738446-0889-D34A-977A-CB7C9EC6226F}"/>
              </a:ext>
            </a:extLst>
          </p:cNvPr>
          <p:cNvSpPr txBox="1"/>
          <p:nvPr/>
        </p:nvSpPr>
        <p:spPr>
          <a:xfrm>
            <a:off x="445438" y="2093491"/>
            <a:ext cx="3745213" cy="346548"/>
          </a:xfrm>
          <a:prstGeom prst="rect">
            <a:avLst/>
          </a:prstGeom>
          <a:noFill/>
        </p:spPr>
        <p:txBody>
          <a:bodyPr wrap="none" lIns="38396" tIns="19198" rIns="38396" bIns="19198" rtlCol="0">
            <a:spAutoFit/>
          </a:bodyPr>
          <a:lstStyle/>
          <a:p>
            <a:r>
              <a:rPr lang="en-US" sz="2000" b="1" dirty="0">
                <a:solidFill>
                  <a:schemeClr val="tx2"/>
                </a:solidFill>
                <a:cs typeface="Helvetica"/>
              </a:rPr>
              <a:t>BATCH and Online Services growth</a:t>
            </a:r>
          </a:p>
        </p:txBody>
      </p:sp>
      <p:graphicFrame>
        <p:nvGraphicFramePr>
          <p:cNvPr id="7" name="Chart 13">
            <a:extLst>
              <a:ext uri="{FF2B5EF4-FFF2-40B4-BE49-F238E27FC236}">
                <a16:creationId xmlns:a16="http://schemas.microsoft.com/office/drawing/2014/main" xmlns="" id="{DF08A416-4E83-6D40-8B97-51B4A7BE5A8E}"/>
              </a:ext>
            </a:extLst>
          </p:cNvPr>
          <p:cNvGraphicFramePr/>
          <p:nvPr>
            <p:extLst>
              <p:ext uri="{D42A27DB-BD31-4B8C-83A1-F6EECF244321}">
                <p14:modId xmlns:p14="http://schemas.microsoft.com/office/powerpoint/2010/main" val="3361915421"/>
              </p:ext>
            </p:extLst>
          </p:nvPr>
        </p:nvGraphicFramePr>
        <p:xfrm>
          <a:off x="40167" y="2703462"/>
          <a:ext cx="5226380" cy="208180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xmlns="" id="{B2F1208C-F452-B54C-8712-B7DA78793E37}"/>
              </a:ext>
            </a:extLst>
          </p:cNvPr>
          <p:cNvSpPr>
            <a:spLocks noGrp="1"/>
          </p:cNvSpPr>
          <p:nvPr>
            <p:ph idx="1"/>
          </p:nvPr>
        </p:nvSpPr>
        <p:spPr>
          <a:xfrm>
            <a:off x="161365" y="606189"/>
            <a:ext cx="8821270" cy="1322324"/>
          </a:xfrm>
        </p:spPr>
        <p:txBody>
          <a:bodyPr>
            <a:noAutofit/>
          </a:bodyPr>
          <a:lstStyle/>
          <a:p>
            <a:pPr marL="0" indent="0" algn="just">
              <a:buNone/>
            </a:pPr>
            <a:r>
              <a:rPr lang="en-US" sz="1200" dirty="0">
                <a:solidFill>
                  <a:srgbClr val="595959"/>
                </a:solidFill>
                <a:cs typeface="Calibri" panose="020F0502020204030204" pitchFamily="34" charset="0"/>
              </a:rPr>
              <a:t>In the 2014-2018 period, there was a 177% increase in the number of services provided </a:t>
            </a:r>
            <a:r>
              <a:rPr lang="en-US" sz="1200">
                <a:solidFill>
                  <a:srgbClr val="595959"/>
                </a:solidFill>
                <a:cs typeface="Calibri" panose="020F0502020204030204" pitchFamily="34" charset="0"/>
              </a:rPr>
              <a:t>by </a:t>
            </a:r>
            <a:r>
              <a:rPr lang="es-US" sz="1200">
                <a:solidFill>
                  <a:srgbClr val="595959"/>
                </a:solidFill>
                <a:cs typeface="Calibri" panose="020F0502020204030204" pitchFamily="34" charset="0"/>
              </a:rPr>
              <a:t>PROCESAR</a:t>
            </a:r>
            <a:r>
              <a:rPr lang="en-US" sz="1200">
                <a:solidFill>
                  <a:srgbClr val="595959"/>
                </a:solidFill>
                <a:cs typeface="Calibri" panose="020F0502020204030204" pitchFamily="34" charset="0"/>
              </a:rPr>
              <a:t>. </a:t>
            </a:r>
            <a:r>
              <a:rPr lang="en-US" sz="1200" dirty="0">
                <a:solidFill>
                  <a:srgbClr val="595959"/>
                </a:solidFill>
                <a:cs typeface="Calibri" panose="020F0502020204030204" pitchFamily="34" charset="0"/>
              </a:rPr>
              <a:t>In 2018, 78 new services were incorporated. Today we have deployed </a:t>
            </a:r>
            <a:r>
              <a:rPr lang="en-US" sz="1200" b="1" dirty="0">
                <a:solidFill>
                  <a:srgbClr val="595959"/>
                </a:solidFill>
                <a:cs typeface="Calibri" panose="020F0502020204030204" pitchFamily="34" charset="0"/>
              </a:rPr>
              <a:t>609</a:t>
            </a:r>
            <a:r>
              <a:rPr lang="en-US" sz="1200" dirty="0">
                <a:solidFill>
                  <a:srgbClr val="595959"/>
                </a:solidFill>
                <a:cs typeface="Calibri" panose="020F0502020204030204" pitchFamily="34" charset="0"/>
              </a:rPr>
              <a:t> services from which </a:t>
            </a:r>
            <a:r>
              <a:rPr lang="en-US" sz="1200" b="1" dirty="0">
                <a:solidFill>
                  <a:srgbClr val="595959"/>
                </a:solidFill>
                <a:cs typeface="Calibri" panose="020F0502020204030204" pitchFamily="34" charset="0"/>
              </a:rPr>
              <a:t>346 are online services </a:t>
            </a:r>
            <a:r>
              <a:rPr lang="en-US" sz="1200" dirty="0">
                <a:solidFill>
                  <a:srgbClr val="595959"/>
                </a:solidFill>
                <a:cs typeface="Calibri" panose="020F0502020204030204" pitchFamily="34" charset="0"/>
              </a:rPr>
              <a:t>with daily coverage and 7x15/7x24 service windows. </a:t>
            </a:r>
            <a:r>
              <a:rPr lang="en-US" sz="1200" b="1" dirty="0">
                <a:solidFill>
                  <a:srgbClr val="595959"/>
                </a:solidFill>
                <a:cs typeface="Calibri" panose="020F0502020204030204" pitchFamily="34" charset="0"/>
              </a:rPr>
              <a:t>263 are batch services</a:t>
            </a:r>
            <a:r>
              <a:rPr lang="en-US" sz="1200" dirty="0">
                <a:solidFill>
                  <a:srgbClr val="595959"/>
                </a:solidFill>
                <a:cs typeface="Calibri" panose="020F0502020204030204" pitchFamily="34" charset="0"/>
              </a:rPr>
              <a:t>.</a:t>
            </a:r>
          </a:p>
          <a:p>
            <a:pPr marL="0" indent="0" algn="just">
              <a:buNone/>
            </a:pPr>
            <a:endParaRPr lang="es-ES_tradnl" sz="1200" dirty="0">
              <a:cs typeface="Calibri" panose="020F0502020204030204" pitchFamily="34" charset="0"/>
            </a:endParaRPr>
          </a:p>
          <a:p>
            <a:pPr marL="0" indent="0" algn="just">
              <a:buNone/>
            </a:pPr>
            <a:r>
              <a:rPr lang="es-MX" sz="1200" b="1" dirty="0" err="1">
                <a:solidFill>
                  <a:srgbClr val="595959"/>
                </a:solidFill>
                <a:cs typeface="Calibri" panose="020F0502020204030204" pitchFamily="34" charset="0"/>
              </a:rPr>
              <a:t>All</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over</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the</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regulatory</a:t>
            </a:r>
            <a:r>
              <a:rPr lang="es-MX" sz="1200" b="1" dirty="0">
                <a:solidFill>
                  <a:srgbClr val="595959"/>
                </a:solidFill>
                <a:cs typeface="Calibri" panose="020F0502020204030204" pitchFamily="34" charset="0"/>
              </a:rPr>
              <a:t> and </a:t>
            </a:r>
            <a:r>
              <a:rPr lang="es-MX" sz="1200" b="1" dirty="0" err="1">
                <a:solidFill>
                  <a:srgbClr val="595959"/>
                </a:solidFill>
                <a:cs typeface="Calibri" panose="020F0502020204030204" pitchFamily="34" charset="0"/>
              </a:rPr>
              <a:t>additional</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services</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provided</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by</a:t>
            </a:r>
            <a:r>
              <a:rPr lang="es-MX" sz="1200" b="1" dirty="0">
                <a:solidFill>
                  <a:srgbClr val="595959"/>
                </a:solidFill>
                <a:cs typeface="Calibri" panose="020F0502020204030204" pitchFamily="34" charset="0"/>
              </a:rPr>
              <a:t> PROCESAR </a:t>
            </a:r>
            <a:r>
              <a:rPr lang="es-MX" sz="1200" b="1" dirty="0" err="1">
                <a:solidFill>
                  <a:srgbClr val="595959"/>
                </a:solidFill>
                <a:cs typeface="Calibri" panose="020F0502020204030204" pitchFamily="34" charset="0"/>
              </a:rPr>
              <a:t>involve</a:t>
            </a:r>
            <a:r>
              <a:rPr lang="es-MX" sz="1200" b="1" dirty="0">
                <a:solidFill>
                  <a:srgbClr val="595959"/>
                </a:solidFill>
                <a:cs typeface="Calibri" panose="020F0502020204030204" pitchFamily="34" charset="0"/>
              </a:rPr>
              <a:t> more tan 610 </a:t>
            </a:r>
            <a:r>
              <a:rPr lang="es-MX" sz="1200" b="1" dirty="0" err="1">
                <a:solidFill>
                  <a:srgbClr val="595959"/>
                </a:solidFill>
                <a:cs typeface="Calibri" panose="020F0502020204030204" pitchFamily="34" charset="0"/>
              </a:rPr>
              <a:t>million</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transactions</a:t>
            </a:r>
            <a:r>
              <a:rPr lang="es-MX" sz="1200" b="1" dirty="0">
                <a:solidFill>
                  <a:srgbClr val="595959"/>
                </a:solidFill>
                <a:cs typeface="Calibri" panose="020F0502020204030204" pitchFamily="34" charset="0"/>
              </a:rPr>
              <a:t> </a:t>
            </a:r>
            <a:r>
              <a:rPr lang="es-MX" sz="1200" b="1" dirty="0" err="1">
                <a:solidFill>
                  <a:srgbClr val="595959"/>
                </a:solidFill>
                <a:cs typeface="Calibri" panose="020F0502020204030204" pitchFamily="34" charset="0"/>
              </a:rPr>
              <a:t>only</a:t>
            </a:r>
            <a:r>
              <a:rPr lang="es-MX" sz="1200" b="1" dirty="0">
                <a:solidFill>
                  <a:srgbClr val="595959"/>
                </a:solidFill>
                <a:cs typeface="Calibri" panose="020F0502020204030204" pitchFamily="34" charset="0"/>
              </a:rPr>
              <a:t> in 2018</a:t>
            </a:r>
          </a:p>
          <a:p>
            <a:pPr marL="0" indent="0" algn="just">
              <a:buNone/>
            </a:pPr>
            <a:endParaRPr lang="es-ES_tradnl" sz="1000" dirty="0">
              <a:solidFill>
                <a:srgbClr val="595959"/>
              </a:solidFill>
              <a:cs typeface="Calibri" panose="020F0502020204030204" pitchFamily="34" charset="0"/>
            </a:endParaRPr>
          </a:p>
          <a:p>
            <a:pPr marL="0" indent="0" algn="just">
              <a:buNone/>
            </a:pPr>
            <a:endParaRPr lang="es-MX" sz="1000" dirty="0">
              <a:solidFill>
                <a:srgbClr val="595959"/>
              </a:solidFill>
              <a:cs typeface="Calibri" panose="020F0502020204030204" pitchFamily="34" charset="0"/>
            </a:endParaRPr>
          </a:p>
          <a:p>
            <a:pPr marL="0" indent="0" algn="just">
              <a:buNone/>
            </a:pPr>
            <a:endParaRPr lang="es-MX" sz="1000" dirty="0">
              <a:solidFill>
                <a:srgbClr val="595959"/>
              </a:solidFill>
              <a:cs typeface="Calibri" panose="020F0502020204030204" pitchFamily="34" charset="0"/>
            </a:endParaRPr>
          </a:p>
        </p:txBody>
      </p:sp>
      <p:sp>
        <p:nvSpPr>
          <p:cNvPr id="9" name="Redondear rectángulo de esquina diagonal 8">
            <a:extLst>
              <a:ext uri="{FF2B5EF4-FFF2-40B4-BE49-F238E27FC236}">
                <a16:creationId xmlns:a16="http://schemas.microsoft.com/office/drawing/2014/main" xmlns="" id="{B1957FAA-378C-314D-B7BD-7FF5AE1A1F95}"/>
              </a:ext>
            </a:extLst>
          </p:cNvPr>
          <p:cNvSpPr/>
          <p:nvPr/>
        </p:nvSpPr>
        <p:spPr>
          <a:xfrm>
            <a:off x="4861411" y="2111222"/>
            <a:ext cx="45719" cy="2624084"/>
          </a:xfrm>
          <a:prstGeom prst="round2Diag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60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0D33D02-2878-CD40-9FC9-C8A05D86FD88}"/>
              </a:ext>
            </a:extLst>
          </p:cNvPr>
          <p:cNvSpPr txBox="1"/>
          <p:nvPr/>
        </p:nvSpPr>
        <p:spPr>
          <a:xfrm>
            <a:off x="47846" y="-58479"/>
            <a:ext cx="5119478" cy="646331"/>
          </a:xfrm>
          <a:prstGeom prst="rect">
            <a:avLst/>
          </a:prstGeom>
          <a:noFill/>
        </p:spPr>
        <p:txBody>
          <a:bodyPr wrap="none" rtlCol="0">
            <a:spAutoFit/>
          </a:bodyPr>
          <a:lstStyle/>
          <a:p>
            <a:r>
              <a:rPr lang="es-MX" sz="3600" b="1" dirty="0" err="1">
                <a:solidFill>
                  <a:schemeClr val="accent6"/>
                </a:solidFill>
              </a:rPr>
              <a:t>Strategic</a:t>
            </a:r>
            <a:r>
              <a:rPr lang="es-MX" sz="3600" b="1" dirty="0">
                <a:solidFill>
                  <a:schemeClr val="accent6"/>
                </a:solidFill>
              </a:rPr>
              <a:t> Plan 2019 - 2023</a:t>
            </a:r>
          </a:p>
        </p:txBody>
      </p:sp>
      <p:sp>
        <p:nvSpPr>
          <p:cNvPr id="5" name="Redondear rectángulo de esquina diagonal 4">
            <a:extLst>
              <a:ext uri="{FF2B5EF4-FFF2-40B4-BE49-F238E27FC236}">
                <a16:creationId xmlns:a16="http://schemas.microsoft.com/office/drawing/2014/main" xmlns="" id="{3E2ECA0C-76E5-6F40-A43A-8D16D0F1F0D7}"/>
              </a:ext>
            </a:extLst>
          </p:cNvPr>
          <p:cNvSpPr/>
          <p:nvPr/>
        </p:nvSpPr>
        <p:spPr>
          <a:xfrm>
            <a:off x="247384" y="746314"/>
            <a:ext cx="3230418" cy="1736868"/>
          </a:xfrm>
          <a:prstGeom prst="round2Diag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xmlns="" id="{B442FC1D-B127-4C4B-B97E-168B45E70D07}"/>
              </a:ext>
            </a:extLst>
          </p:cNvPr>
          <p:cNvSpPr txBox="1"/>
          <p:nvPr/>
        </p:nvSpPr>
        <p:spPr>
          <a:xfrm>
            <a:off x="397000" y="746475"/>
            <a:ext cx="1181734" cy="461665"/>
          </a:xfrm>
          <a:prstGeom prst="rect">
            <a:avLst/>
          </a:prstGeom>
          <a:noFill/>
        </p:spPr>
        <p:txBody>
          <a:bodyPr wrap="none" rtlCol="0">
            <a:spAutoFit/>
          </a:bodyPr>
          <a:lstStyle/>
          <a:p>
            <a:pPr algn="ctr"/>
            <a:r>
              <a:rPr lang="es-MX" sz="2400" b="1" dirty="0" err="1">
                <a:solidFill>
                  <a:srgbClr val="FFFF00"/>
                </a:solidFill>
              </a:rPr>
              <a:t>Mission</a:t>
            </a:r>
            <a:endParaRPr lang="es-MX" sz="2400" b="1" dirty="0">
              <a:solidFill>
                <a:srgbClr val="FFFF00"/>
              </a:solidFill>
            </a:endParaRPr>
          </a:p>
        </p:txBody>
      </p:sp>
      <p:pic>
        <p:nvPicPr>
          <p:cNvPr id="8" name="Imagen 7">
            <a:extLst>
              <a:ext uri="{FF2B5EF4-FFF2-40B4-BE49-F238E27FC236}">
                <a16:creationId xmlns:a16="http://schemas.microsoft.com/office/drawing/2014/main" xmlns="" id="{E23AC39C-733A-4B4C-8592-9865B1C04254}"/>
              </a:ext>
            </a:extLst>
          </p:cNvPr>
          <p:cNvPicPr>
            <a:picLocks noChangeAspect="1"/>
          </p:cNvPicPr>
          <p:nvPr/>
        </p:nvPicPr>
        <p:blipFill rotWithShape="1">
          <a:blip r:embed="rId2">
            <a:alphaModFix amt="10000"/>
          </a:blip>
          <a:srcRect l="17148"/>
          <a:stretch/>
        </p:blipFill>
        <p:spPr>
          <a:xfrm>
            <a:off x="246733" y="1192319"/>
            <a:ext cx="835792" cy="1008779"/>
          </a:xfrm>
          <a:prstGeom prst="rect">
            <a:avLst/>
          </a:prstGeom>
          <a:effectLst>
            <a:outerShdw dist="50800" sx="1000" sy="1000" algn="ctr" rotWithShape="0">
              <a:srgbClr val="000000"/>
            </a:outerShdw>
          </a:effectLst>
        </p:spPr>
      </p:pic>
      <p:sp>
        <p:nvSpPr>
          <p:cNvPr id="9" name="Redondear rectángulo de esquina diagonal 8">
            <a:extLst>
              <a:ext uri="{FF2B5EF4-FFF2-40B4-BE49-F238E27FC236}">
                <a16:creationId xmlns:a16="http://schemas.microsoft.com/office/drawing/2014/main" xmlns="" id="{DD98C11D-3D42-EC4A-8CFE-122B97304C9C}"/>
              </a:ext>
            </a:extLst>
          </p:cNvPr>
          <p:cNvSpPr/>
          <p:nvPr/>
        </p:nvSpPr>
        <p:spPr>
          <a:xfrm>
            <a:off x="3760342" y="746314"/>
            <a:ext cx="5131941" cy="1736868"/>
          </a:xfrm>
          <a:prstGeom prst="round2Diag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10" name="Imagen 9">
            <a:extLst>
              <a:ext uri="{FF2B5EF4-FFF2-40B4-BE49-F238E27FC236}">
                <a16:creationId xmlns:a16="http://schemas.microsoft.com/office/drawing/2014/main" xmlns="" id="{9A97DBD9-EF5E-174E-8C12-7173C376681B}"/>
              </a:ext>
            </a:extLst>
          </p:cNvPr>
          <p:cNvPicPr>
            <a:picLocks noChangeAspect="1"/>
          </p:cNvPicPr>
          <p:nvPr/>
        </p:nvPicPr>
        <p:blipFill rotWithShape="1">
          <a:blip r:embed="rId2">
            <a:alphaModFix amt="10000"/>
          </a:blip>
          <a:srcRect l="17148"/>
          <a:stretch/>
        </p:blipFill>
        <p:spPr>
          <a:xfrm>
            <a:off x="3752974" y="1192319"/>
            <a:ext cx="835792" cy="1008779"/>
          </a:xfrm>
          <a:prstGeom prst="rect">
            <a:avLst/>
          </a:prstGeom>
          <a:effectLst>
            <a:outerShdw dist="50800" sx="1000" sy="1000" algn="ctr" rotWithShape="0">
              <a:srgbClr val="000000"/>
            </a:outerShdw>
          </a:effectLst>
        </p:spPr>
      </p:pic>
      <p:sp>
        <p:nvSpPr>
          <p:cNvPr id="11" name="Redondear rectángulo de esquina diagonal 10">
            <a:extLst>
              <a:ext uri="{FF2B5EF4-FFF2-40B4-BE49-F238E27FC236}">
                <a16:creationId xmlns:a16="http://schemas.microsoft.com/office/drawing/2014/main" xmlns="" id="{BDE04B54-83F2-854C-AF40-D834770485D6}"/>
              </a:ext>
            </a:extLst>
          </p:cNvPr>
          <p:cNvSpPr/>
          <p:nvPr/>
        </p:nvSpPr>
        <p:spPr>
          <a:xfrm>
            <a:off x="247384" y="2704177"/>
            <a:ext cx="3230418" cy="2029126"/>
          </a:xfrm>
          <a:prstGeom prst="round2Diag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12" name="Imagen 11">
            <a:extLst>
              <a:ext uri="{FF2B5EF4-FFF2-40B4-BE49-F238E27FC236}">
                <a16:creationId xmlns:a16="http://schemas.microsoft.com/office/drawing/2014/main" xmlns="" id="{531ACA69-4F2B-FA40-8AA0-4663B7309A98}"/>
              </a:ext>
            </a:extLst>
          </p:cNvPr>
          <p:cNvPicPr>
            <a:picLocks noChangeAspect="1"/>
          </p:cNvPicPr>
          <p:nvPr/>
        </p:nvPicPr>
        <p:blipFill rotWithShape="1">
          <a:blip r:embed="rId2">
            <a:alphaModFix amt="10000"/>
          </a:blip>
          <a:srcRect l="17148"/>
          <a:stretch/>
        </p:blipFill>
        <p:spPr>
          <a:xfrm>
            <a:off x="246733" y="3313932"/>
            <a:ext cx="835792" cy="1008779"/>
          </a:xfrm>
          <a:prstGeom prst="rect">
            <a:avLst/>
          </a:prstGeom>
          <a:effectLst>
            <a:outerShdw dist="50800" sx="1000" sy="1000" algn="ctr" rotWithShape="0">
              <a:srgbClr val="000000"/>
            </a:outerShdw>
          </a:effectLst>
        </p:spPr>
      </p:pic>
      <p:sp>
        <p:nvSpPr>
          <p:cNvPr id="13" name="Redondear rectángulo de esquina diagonal 12">
            <a:extLst>
              <a:ext uri="{FF2B5EF4-FFF2-40B4-BE49-F238E27FC236}">
                <a16:creationId xmlns:a16="http://schemas.microsoft.com/office/drawing/2014/main" xmlns="" id="{3CAD28C4-7050-D74B-B230-63527059E578}"/>
              </a:ext>
            </a:extLst>
          </p:cNvPr>
          <p:cNvSpPr/>
          <p:nvPr/>
        </p:nvSpPr>
        <p:spPr>
          <a:xfrm>
            <a:off x="3760342" y="2704177"/>
            <a:ext cx="5131941" cy="2029126"/>
          </a:xfrm>
          <a:prstGeom prst="round2Diag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pic>
        <p:nvPicPr>
          <p:cNvPr id="14" name="Imagen 13">
            <a:extLst>
              <a:ext uri="{FF2B5EF4-FFF2-40B4-BE49-F238E27FC236}">
                <a16:creationId xmlns:a16="http://schemas.microsoft.com/office/drawing/2014/main" xmlns="" id="{3B8C09F9-4D57-D641-BD2D-85CC0A521269}"/>
              </a:ext>
            </a:extLst>
          </p:cNvPr>
          <p:cNvPicPr>
            <a:picLocks noChangeAspect="1"/>
          </p:cNvPicPr>
          <p:nvPr/>
        </p:nvPicPr>
        <p:blipFill rotWithShape="1">
          <a:blip r:embed="rId2">
            <a:alphaModFix amt="10000"/>
          </a:blip>
          <a:srcRect l="17148"/>
          <a:stretch/>
        </p:blipFill>
        <p:spPr>
          <a:xfrm>
            <a:off x="3767710" y="3313932"/>
            <a:ext cx="835792" cy="1008779"/>
          </a:xfrm>
          <a:prstGeom prst="rect">
            <a:avLst/>
          </a:prstGeom>
          <a:effectLst>
            <a:outerShdw dist="50800" sx="1000" sy="1000" algn="ctr" rotWithShape="0">
              <a:srgbClr val="000000"/>
            </a:outerShdw>
          </a:effectLst>
        </p:spPr>
      </p:pic>
      <p:sp>
        <p:nvSpPr>
          <p:cNvPr id="15" name="CuadroTexto 14">
            <a:extLst>
              <a:ext uri="{FF2B5EF4-FFF2-40B4-BE49-F238E27FC236}">
                <a16:creationId xmlns:a16="http://schemas.microsoft.com/office/drawing/2014/main" xmlns="" id="{26BC7A88-31D1-4045-A799-41A315629038}"/>
              </a:ext>
            </a:extLst>
          </p:cNvPr>
          <p:cNvSpPr txBox="1"/>
          <p:nvPr/>
        </p:nvSpPr>
        <p:spPr>
          <a:xfrm>
            <a:off x="444970" y="2764469"/>
            <a:ext cx="1662635" cy="461665"/>
          </a:xfrm>
          <a:prstGeom prst="rect">
            <a:avLst/>
          </a:prstGeom>
          <a:noFill/>
        </p:spPr>
        <p:txBody>
          <a:bodyPr wrap="none" rtlCol="0">
            <a:spAutoFit/>
          </a:bodyPr>
          <a:lstStyle/>
          <a:p>
            <a:pPr algn="ctr"/>
            <a:r>
              <a:rPr lang="es-MX" sz="2400" b="1" dirty="0" err="1">
                <a:solidFill>
                  <a:srgbClr val="FFFF00"/>
                </a:solidFill>
              </a:rPr>
              <a:t>Vision</a:t>
            </a:r>
            <a:r>
              <a:rPr lang="es-MX" sz="2400" b="1" dirty="0">
                <a:solidFill>
                  <a:srgbClr val="FFFF00"/>
                </a:solidFill>
              </a:rPr>
              <a:t> 2023</a:t>
            </a:r>
          </a:p>
        </p:txBody>
      </p:sp>
      <p:sp>
        <p:nvSpPr>
          <p:cNvPr id="16" name="CuadroTexto 15">
            <a:extLst>
              <a:ext uri="{FF2B5EF4-FFF2-40B4-BE49-F238E27FC236}">
                <a16:creationId xmlns:a16="http://schemas.microsoft.com/office/drawing/2014/main" xmlns="" id="{E1907020-5990-494C-AC4D-595AE826F5C6}"/>
              </a:ext>
            </a:extLst>
          </p:cNvPr>
          <p:cNvSpPr txBox="1"/>
          <p:nvPr/>
        </p:nvSpPr>
        <p:spPr>
          <a:xfrm>
            <a:off x="3967186" y="746475"/>
            <a:ext cx="1022076" cy="461665"/>
          </a:xfrm>
          <a:prstGeom prst="rect">
            <a:avLst/>
          </a:prstGeom>
          <a:noFill/>
        </p:spPr>
        <p:txBody>
          <a:bodyPr wrap="none" rtlCol="0">
            <a:spAutoFit/>
          </a:bodyPr>
          <a:lstStyle/>
          <a:p>
            <a:pPr algn="ctr"/>
            <a:r>
              <a:rPr lang="es-MX" sz="2400" b="1" dirty="0" err="1">
                <a:solidFill>
                  <a:srgbClr val="FFFF00"/>
                </a:solidFill>
              </a:rPr>
              <a:t>Values</a:t>
            </a:r>
            <a:endParaRPr lang="es-MX" sz="2400" b="1" dirty="0">
              <a:solidFill>
                <a:srgbClr val="FFFF00"/>
              </a:solidFill>
            </a:endParaRPr>
          </a:p>
        </p:txBody>
      </p:sp>
      <p:sp>
        <p:nvSpPr>
          <p:cNvPr id="17" name="CuadroTexto 16">
            <a:extLst>
              <a:ext uri="{FF2B5EF4-FFF2-40B4-BE49-F238E27FC236}">
                <a16:creationId xmlns:a16="http://schemas.microsoft.com/office/drawing/2014/main" xmlns="" id="{0B297F31-E50D-B444-A838-A37630097262}"/>
              </a:ext>
            </a:extLst>
          </p:cNvPr>
          <p:cNvSpPr txBox="1"/>
          <p:nvPr/>
        </p:nvSpPr>
        <p:spPr>
          <a:xfrm>
            <a:off x="4176479" y="2764469"/>
            <a:ext cx="2082686" cy="461665"/>
          </a:xfrm>
          <a:prstGeom prst="rect">
            <a:avLst/>
          </a:prstGeom>
          <a:noFill/>
        </p:spPr>
        <p:txBody>
          <a:bodyPr wrap="none" rtlCol="0">
            <a:spAutoFit/>
          </a:bodyPr>
          <a:lstStyle/>
          <a:p>
            <a:pPr algn="ctr"/>
            <a:r>
              <a:rPr lang="es-MX" sz="2400" b="1" dirty="0" err="1">
                <a:solidFill>
                  <a:srgbClr val="FFFF00"/>
                </a:solidFill>
              </a:rPr>
              <a:t>Value</a:t>
            </a:r>
            <a:r>
              <a:rPr lang="es-MX" sz="2400" b="1" dirty="0">
                <a:solidFill>
                  <a:srgbClr val="FFFF00"/>
                </a:solidFill>
              </a:rPr>
              <a:t> </a:t>
            </a:r>
            <a:r>
              <a:rPr lang="es-MX" sz="2400" b="1" dirty="0" err="1">
                <a:solidFill>
                  <a:srgbClr val="FFFF00"/>
                </a:solidFill>
              </a:rPr>
              <a:t>Proposal</a:t>
            </a:r>
            <a:endParaRPr lang="es-MX" sz="2400" b="1" dirty="0">
              <a:solidFill>
                <a:srgbClr val="FFFF00"/>
              </a:solidFill>
            </a:endParaRPr>
          </a:p>
        </p:txBody>
      </p:sp>
      <p:sp>
        <p:nvSpPr>
          <p:cNvPr id="18" name="CuadroTexto 17">
            <a:extLst>
              <a:ext uri="{FF2B5EF4-FFF2-40B4-BE49-F238E27FC236}">
                <a16:creationId xmlns:a16="http://schemas.microsoft.com/office/drawing/2014/main" xmlns="" id="{C4694A9A-117A-5245-A45C-33C323EB0915}"/>
              </a:ext>
            </a:extLst>
          </p:cNvPr>
          <p:cNvSpPr txBox="1"/>
          <p:nvPr/>
        </p:nvSpPr>
        <p:spPr>
          <a:xfrm>
            <a:off x="466083" y="1249393"/>
            <a:ext cx="3019087" cy="830997"/>
          </a:xfrm>
          <a:prstGeom prst="rect">
            <a:avLst/>
          </a:prstGeom>
          <a:noFill/>
        </p:spPr>
        <p:txBody>
          <a:bodyPr wrap="square" rtlCol="0">
            <a:spAutoFit/>
          </a:bodyPr>
          <a:lstStyle/>
          <a:p>
            <a:r>
              <a:rPr lang="en-US" sz="1600" dirty="0">
                <a:solidFill>
                  <a:schemeClr val="bg1"/>
                </a:solidFill>
              </a:rPr>
              <a:t>We operate services and develop quality solutions for  SAR, in benefit of Mexican workers.</a:t>
            </a:r>
            <a:endParaRPr lang="es-MX" sz="1600" dirty="0">
              <a:solidFill>
                <a:schemeClr val="bg1"/>
              </a:solidFill>
            </a:endParaRPr>
          </a:p>
        </p:txBody>
      </p:sp>
      <p:sp>
        <p:nvSpPr>
          <p:cNvPr id="19" name="CuadroTexto 18">
            <a:extLst>
              <a:ext uri="{FF2B5EF4-FFF2-40B4-BE49-F238E27FC236}">
                <a16:creationId xmlns:a16="http://schemas.microsoft.com/office/drawing/2014/main" xmlns="" id="{0F683BE8-1FB1-F842-80E1-32762E8652F1}"/>
              </a:ext>
            </a:extLst>
          </p:cNvPr>
          <p:cNvSpPr txBox="1"/>
          <p:nvPr/>
        </p:nvSpPr>
        <p:spPr>
          <a:xfrm>
            <a:off x="4164780" y="1397737"/>
            <a:ext cx="4465512" cy="907941"/>
          </a:xfrm>
          <a:prstGeom prst="rect">
            <a:avLst/>
          </a:prstGeom>
          <a:noFill/>
        </p:spPr>
        <p:txBody>
          <a:bodyPr wrap="square" rtlCol="0">
            <a:spAutoFit/>
          </a:bodyPr>
          <a:lstStyle/>
          <a:p>
            <a:pPr>
              <a:lnSpc>
                <a:spcPct val="150000"/>
              </a:lnSpc>
              <a:spcAft>
                <a:spcPts val="600"/>
              </a:spcAft>
            </a:pPr>
            <a:r>
              <a:rPr lang="es-ES" sz="1600" dirty="0" err="1">
                <a:solidFill>
                  <a:schemeClr val="bg1"/>
                </a:solidFill>
              </a:rPr>
              <a:t>Efficiency</a:t>
            </a:r>
            <a:r>
              <a:rPr lang="es-ES" sz="1600" dirty="0">
                <a:solidFill>
                  <a:schemeClr val="bg1"/>
                </a:solidFill>
              </a:rPr>
              <a:t>		</a:t>
            </a:r>
            <a:r>
              <a:rPr lang="es-ES" sz="1600" dirty="0" err="1">
                <a:solidFill>
                  <a:schemeClr val="bg1"/>
                </a:solidFill>
              </a:rPr>
              <a:t>Innovation</a:t>
            </a:r>
            <a:r>
              <a:rPr lang="es-ES" sz="1600" dirty="0">
                <a:solidFill>
                  <a:schemeClr val="bg1"/>
                </a:solidFill>
              </a:rPr>
              <a:t> 	</a:t>
            </a:r>
            <a:r>
              <a:rPr lang="es-ES" sz="1600" dirty="0" err="1">
                <a:solidFill>
                  <a:schemeClr val="bg1"/>
                </a:solidFill>
              </a:rPr>
              <a:t>Integrity</a:t>
            </a:r>
            <a:endParaRPr lang="es-ES" sz="1600" dirty="0">
              <a:solidFill>
                <a:schemeClr val="bg1"/>
              </a:solidFill>
            </a:endParaRPr>
          </a:p>
          <a:p>
            <a:pPr>
              <a:lnSpc>
                <a:spcPct val="150000"/>
              </a:lnSpc>
              <a:spcAft>
                <a:spcPts val="600"/>
              </a:spcAft>
            </a:pPr>
            <a:r>
              <a:rPr lang="es-ES" sz="1600" dirty="0">
                <a:solidFill>
                  <a:schemeClr val="bg1"/>
                </a:solidFill>
              </a:rPr>
              <a:t> </a:t>
            </a:r>
            <a:r>
              <a:rPr lang="es-ES" sz="1600" dirty="0" err="1">
                <a:solidFill>
                  <a:schemeClr val="bg1"/>
                </a:solidFill>
              </a:rPr>
              <a:t>Leadership</a:t>
            </a:r>
            <a:r>
              <a:rPr lang="es-ES" sz="1600" dirty="0">
                <a:solidFill>
                  <a:schemeClr val="bg1"/>
                </a:solidFill>
              </a:rPr>
              <a:t>	</a:t>
            </a:r>
            <a:r>
              <a:rPr lang="es-ES" sz="1600" dirty="0" err="1">
                <a:solidFill>
                  <a:schemeClr val="bg1"/>
                </a:solidFill>
              </a:rPr>
              <a:t>Team</a:t>
            </a:r>
            <a:r>
              <a:rPr lang="es-ES" sz="1600" dirty="0">
                <a:solidFill>
                  <a:schemeClr val="bg1"/>
                </a:solidFill>
              </a:rPr>
              <a:t> </a:t>
            </a:r>
            <a:r>
              <a:rPr lang="es-ES" sz="1600" dirty="0" err="1">
                <a:solidFill>
                  <a:schemeClr val="bg1"/>
                </a:solidFill>
              </a:rPr>
              <a:t>Work</a:t>
            </a:r>
            <a:endParaRPr lang="es-MX" sz="1600" dirty="0">
              <a:solidFill>
                <a:schemeClr val="bg1"/>
              </a:solidFill>
            </a:endParaRPr>
          </a:p>
        </p:txBody>
      </p:sp>
      <p:sp>
        <p:nvSpPr>
          <p:cNvPr id="20" name="CuadroTexto 19">
            <a:extLst>
              <a:ext uri="{FF2B5EF4-FFF2-40B4-BE49-F238E27FC236}">
                <a16:creationId xmlns:a16="http://schemas.microsoft.com/office/drawing/2014/main" xmlns="" id="{FF4D02C7-AC01-A04A-B994-02D608F75E8D}"/>
              </a:ext>
            </a:extLst>
          </p:cNvPr>
          <p:cNvSpPr txBox="1"/>
          <p:nvPr/>
        </p:nvSpPr>
        <p:spPr>
          <a:xfrm>
            <a:off x="466083" y="3289531"/>
            <a:ext cx="3019087" cy="1323439"/>
          </a:xfrm>
          <a:prstGeom prst="rect">
            <a:avLst/>
          </a:prstGeom>
          <a:noFill/>
        </p:spPr>
        <p:txBody>
          <a:bodyPr wrap="square" rtlCol="0">
            <a:spAutoFit/>
          </a:bodyPr>
          <a:lstStyle/>
          <a:p>
            <a:r>
              <a:rPr lang="en-US" sz="1600" dirty="0">
                <a:solidFill>
                  <a:schemeClr val="bg1"/>
                </a:solidFill>
              </a:rPr>
              <a:t>Add value to the SAR operation by integrating solutions and services that exceed international standards of availability and security</a:t>
            </a:r>
            <a:endParaRPr lang="es-MX" sz="1600" dirty="0">
              <a:solidFill>
                <a:schemeClr val="bg1"/>
              </a:solidFill>
            </a:endParaRPr>
          </a:p>
        </p:txBody>
      </p:sp>
      <p:sp>
        <p:nvSpPr>
          <p:cNvPr id="21" name="CuadroTexto 20">
            <a:extLst>
              <a:ext uri="{FF2B5EF4-FFF2-40B4-BE49-F238E27FC236}">
                <a16:creationId xmlns:a16="http://schemas.microsoft.com/office/drawing/2014/main" xmlns="" id="{EBF877C1-9AE9-7643-9CDD-0813C1319503}"/>
              </a:ext>
            </a:extLst>
          </p:cNvPr>
          <p:cNvSpPr txBox="1"/>
          <p:nvPr/>
        </p:nvSpPr>
        <p:spPr>
          <a:xfrm>
            <a:off x="3962560" y="3289531"/>
            <a:ext cx="4801296" cy="1210588"/>
          </a:xfrm>
          <a:prstGeom prst="rect">
            <a:avLst/>
          </a:prstGeom>
          <a:noFill/>
        </p:spPr>
        <p:txBody>
          <a:bodyPr wrap="square" rtlCol="0">
            <a:spAutoFit/>
          </a:bodyPr>
          <a:lstStyle/>
          <a:p>
            <a:pPr>
              <a:spcBef>
                <a:spcPts val="100"/>
              </a:spcBef>
              <a:spcAft>
                <a:spcPts val="100"/>
              </a:spcAft>
            </a:pPr>
            <a:r>
              <a:rPr lang="es-ES" sz="1100" b="1" dirty="0" err="1">
                <a:solidFill>
                  <a:srgbClr val="FFFF00"/>
                </a:solidFill>
                <a:cs typeface="Calibri" panose="020F0502020204030204" pitchFamily="34" charset="0"/>
              </a:rPr>
              <a:t>Services</a:t>
            </a:r>
            <a:r>
              <a:rPr lang="es-ES" sz="1100" b="1" dirty="0">
                <a:solidFill>
                  <a:srgbClr val="FFFF00"/>
                </a:solidFill>
                <a:cs typeface="Calibri" panose="020F0502020204030204" pitchFamily="34" charset="0"/>
              </a:rPr>
              <a:t>: </a:t>
            </a:r>
            <a:r>
              <a:rPr lang="en-US" sz="1100" dirty="0">
                <a:solidFill>
                  <a:schemeClr val="bg1"/>
                </a:solidFill>
                <a:cs typeface="Calibri" panose="020F0502020204030204" pitchFamily="34" charset="0"/>
              </a:rPr>
              <a:t>High availability and immediate response capacity</a:t>
            </a:r>
            <a:r>
              <a:rPr lang="es-ES" sz="1100" dirty="0">
                <a:solidFill>
                  <a:schemeClr val="bg1"/>
                </a:solidFill>
                <a:cs typeface="Calibri" panose="020F0502020204030204" pitchFamily="34" charset="0"/>
              </a:rPr>
              <a:t>. </a:t>
            </a:r>
          </a:p>
          <a:p>
            <a:pPr>
              <a:spcBef>
                <a:spcPts val="100"/>
              </a:spcBef>
              <a:spcAft>
                <a:spcPts val="100"/>
              </a:spcAft>
            </a:pPr>
            <a:r>
              <a:rPr lang="es-ES" sz="1100" b="1" dirty="0" err="1">
                <a:solidFill>
                  <a:srgbClr val="FFFF00"/>
                </a:solidFill>
                <a:cs typeface="Calibri" panose="020F0502020204030204" pitchFamily="34" charset="0"/>
              </a:rPr>
              <a:t>Clients</a:t>
            </a:r>
            <a:r>
              <a:rPr lang="es-ES" sz="1100" b="1" dirty="0">
                <a:solidFill>
                  <a:srgbClr val="FFFF00"/>
                </a:solidFill>
                <a:cs typeface="Calibri" panose="020F0502020204030204" pitchFamily="34" charset="0"/>
              </a:rPr>
              <a:t>: </a:t>
            </a:r>
            <a:r>
              <a:rPr lang="en-US" sz="1100" dirty="0">
                <a:solidFill>
                  <a:schemeClr val="bg1"/>
                </a:solidFill>
                <a:cs typeface="Calibri" panose="020F0502020204030204" pitchFamily="34" charset="0"/>
              </a:rPr>
              <a:t>Immediate attention, understanding of expectations and focus on the worker</a:t>
            </a:r>
            <a:endParaRPr lang="es-MX" sz="1100" dirty="0">
              <a:solidFill>
                <a:schemeClr val="bg1"/>
              </a:solidFill>
              <a:cs typeface="Calibri" panose="020F0502020204030204" pitchFamily="34" charset="0"/>
            </a:endParaRPr>
          </a:p>
          <a:p>
            <a:pPr>
              <a:spcBef>
                <a:spcPts val="100"/>
              </a:spcBef>
              <a:spcAft>
                <a:spcPts val="100"/>
              </a:spcAft>
              <a:tabLst>
                <a:tab pos="180975" algn="l"/>
              </a:tabLst>
            </a:pPr>
            <a:r>
              <a:rPr lang="es-ES" sz="1100" b="1" dirty="0" err="1">
                <a:solidFill>
                  <a:srgbClr val="FFFF00"/>
                </a:solidFill>
                <a:cs typeface="Calibri" panose="020F0502020204030204" pitchFamily="34" charset="0"/>
              </a:rPr>
              <a:t>Automated</a:t>
            </a:r>
            <a:r>
              <a:rPr lang="es-ES" sz="1100" b="1" dirty="0">
                <a:solidFill>
                  <a:srgbClr val="FFFF00"/>
                </a:solidFill>
                <a:cs typeface="Calibri" panose="020F0502020204030204" pitchFamily="34" charset="0"/>
              </a:rPr>
              <a:t> </a:t>
            </a:r>
            <a:r>
              <a:rPr lang="es-ES" sz="1100" b="1" dirty="0" err="1">
                <a:solidFill>
                  <a:srgbClr val="FFFF00"/>
                </a:solidFill>
                <a:cs typeface="Calibri" panose="020F0502020204030204" pitchFamily="34" charset="0"/>
              </a:rPr>
              <a:t>Solutions</a:t>
            </a:r>
            <a:r>
              <a:rPr lang="es-ES" sz="1100" b="1" dirty="0">
                <a:solidFill>
                  <a:srgbClr val="FFFF00"/>
                </a:solidFill>
                <a:cs typeface="Calibri" panose="020F0502020204030204" pitchFamily="34" charset="0"/>
              </a:rPr>
              <a:t>: </a:t>
            </a:r>
            <a:r>
              <a:rPr lang="en-US" sz="1100" dirty="0">
                <a:solidFill>
                  <a:schemeClr val="bg1"/>
                </a:solidFill>
                <a:cs typeface="Calibri" panose="020F0502020204030204" pitchFamily="34" charset="0"/>
              </a:rPr>
              <a:t>Simple, innovative, cost efficient, in time and complete.</a:t>
            </a:r>
            <a:endParaRPr lang="es-MX" sz="1100" dirty="0">
              <a:solidFill>
                <a:schemeClr val="bg1"/>
              </a:solidFill>
              <a:cs typeface="Calibri" panose="020F0502020204030204" pitchFamily="34" charset="0"/>
            </a:endParaRPr>
          </a:p>
          <a:p>
            <a:pPr>
              <a:spcBef>
                <a:spcPts val="100"/>
              </a:spcBef>
              <a:spcAft>
                <a:spcPts val="100"/>
              </a:spcAft>
            </a:pPr>
            <a:r>
              <a:rPr lang="es-ES" sz="1100" b="1" dirty="0" err="1">
                <a:solidFill>
                  <a:srgbClr val="FFFF00"/>
                </a:solidFill>
                <a:cs typeface="Calibri" panose="020F0502020204030204" pitchFamily="34" charset="0"/>
              </a:rPr>
              <a:t>Value</a:t>
            </a:r>
            <a:r>
              <a:rPr lang="es-ES" sz="1100" b="1" dirty="0">
                <a:solidFill>
                  <a:srgbClr val="FFFF00"/>
                </a:solidFill>
                <a:cs typeface="Calibri" panose="020F0502020204030204" pitchFamily="34" charset="0"/>
              </a:rPr>
              <a:t>- </a:t>
            </a:r>
            <a:r>
              <a:rPr lang="es-ES" sz="1100" b="1" dirty="0" err="1">
                <a:solidFill>
                  <a:srgbClr val="FFFF00"/>
                </a:solidFill>
                <a:cs typeface="Calibri" panose="020F0502020204030204" pitchFamily="34" charset="0"/>
              </a:rPr>
              <a:t>Added</a:t>
            </a:r>
            <a:r>
              <a:rPr lang="es-ES" sz="1100" dirty="0">
                <a:solidFill>
                  <a:schemeClr val="bg1"/>
                </a:solidFill>
                <a:cs typeface="Calibri" panose="020F0502020204030204" pitchFamily="34" charset="0"/>
              </a:rPr>
              <a:t> </a:t>
            </a:r>
            <a:r>
              <a:rPr lang="es-ES" sz="1100" dirty="0" err="1">
                <a:solidFill>
                  <a:schemeClr val="bg1"/>
                </a:solidFill>
                <a:cs typeface="Calibri" panose="020F0502020204030204" pitchFamily="34" charset="0"/>
              </a:rPr>
              <a:t>information</a:t>
            </a:r>
            <a:r>
              <a:rPr lang="es-ES" sz="1100" dirty="0">
                <a:solidFill>
                  <a:schemeClr val="bg1"/>
                </a:solidFill>
                <a:cs typeface="Calibri" panose="020F0502020204030204" pitchFamily="34" charset="0"/>
              </a:rPr>
              <a:t> </a:t>
            </a:r>
            <a:r>
              <a:rPr lang="es-ES" sz="1100" dirty="0" err="1">
                <a:solidFill>
                  <a:schemeClr val="bg1"/>
                </a:solidFill>
                <a:cs typeface="Calibri" panose="020F0502020204030204" pitchFamily="34" charset="0"/>
              </a:rPr>
              <a:t>products</a:t>
            </a:r>
            <a:r>
              <a:rPr lang="es-ES" sz="1100" b="1" dirty="0">
                <a:solidFill>
                  <a:srgbClr val="FFFF00"/>
                </a:solidFill>
                <a:cs typeface="Calibri" panose="020F0502020204030204" pitchFamily="34" charset="0"/>
              </a:rPr>
              <a:t>.</a:t>
            </a:r>
          </a:p>
          <a:p>
            <a:pPr>
              <a:spcBef>
                <a:spcPts val="100"/>
              </a:spcBef>
              <a:spcAft>
                <a:spcPts val="100"/>
              </a:spcAft>
            </a:pPr>
            <a:r>
              <a:rPr lang="en-US" sz="1100" b="1" dirty="0">
                <a:solidFill>
                  <a:srgbClr val="FFFF00"/>
                </a:solidFill>
                <a:cs typeface="Calibri" panose="020F0502020204030204" pitchFamily="34" charset="0"/>
              </a:rPr>
              <a:t>Provide security </a:t>
            </a:r>
            <a:r>
              <a:rPr lang="en-US" sz="1100" dirty="0">
                <a:solidFill>
                  <a:schemeClr val="bg1"/>
                </a:solidFill>
                <a:cs typeface="Calibri" panose="020F0502020204030204" pitchFamily="34" charset="0"/>
              </a:rPr>
              <a:t>in solutions and services.</a:t>
            </a:r>
            <a:endParaRPr lang="es-MX" sz="1100" dirty="0">
              <a:solidFill>
                <a:schemeClr val="bg1"/>
              </a:solidFill>
              <a:cs typeface="Calibri" panose="020F0502020204030204" pitchFamily="34" charset="0"/>
            </a:endParaRPr>
          </a:p>
        </p:txBody>
      </p:sp>
      <p:pic>
        <p:nvPicPr>
          <p:cNvPr id="25" name="Imagen 24">
            <a:extLst>
              <a:ext uri="{FF2B5EF4-FFF2-40B4-BE49-F238E27FC236}">
                <a16:creationId xmlns:a16="http://schemas.microsoft.com/office/drawing/2014/main" xmlns="" id="{2134056C-9702-9444-9D35-5E610F482C57}"/>
              </a:ext>
            </a:extLst>
          </p:cNvPr>
          <p:cNvPicPr>
            <a:picLocks noChangeAspect="1"/>
          </p:cNvPicPr>
          <p:nvPr/>
        </p:nvPicPr>
        <p:blipFill>
          <a:blip r:embed="rId3"/>
          <a:stretch>
            <a:fillRect/>
          </a:stretch>
        </p:blipFill>
        <p:spPr>
          <a:xfrm>
            <a:off x="4011619" y="1573682"/>
            <a:ext cx="173987" cy="160603"/>
          </a:xfrm>
          <a:prstGeom prst="rect">
            <a:avLst/>
          </a:prstGeom>
        </p:spPr>
      </p:pic>
      <p:pic>
        <p:nvPicPr>
          <p:cNvPr id="26" name="Imagen 25">
            <a:extLst>
              <a:ext uri="{FF2B5EF4-FFF2-40B4-BE49-F238E27FC236}">
                <a16:creationId xmlns:a16="http://schemas.microsoft.com/office/drawing/2014/main" xmlns="" id="{2C57A372-5091-AB4E-829C-3D9235E57E82}"/>
              </a:ext>
            </a:extLst>
          </p:cNvPr>
          <p:cNvPicPr>
            <a:picLocks noChangeAspect="1"/>
          </p:cNvPicPr>
          <p:nvPr/>
        </p:nvPicPr>
        <p:blipFill>
          <a:blip r:embed="rId3"/>
          <a:stretch>
            <a:fillRect/>
          </a:stretch>
        </p:blipFill>
        <p:spPr>
          <a:xfrm>
            <a:off x="5249655" y="1573682"/>
            <a:ext cx="173987" cy="160603"/>
          </a:xfrm>
          <a:prstGeom prst="rect">
            <a:avLst/>
          </a:prstGeom>
        </p:spPr>
      </p:pic>
      <p:pic>
        <p:nvPicPr>
          <p:cNvPr id="27" name="Imagen 26">
            <a:extLst>
              <a:ext uri="{FF2B5EF4-FFF2-40B4-BE49-F238E27FC236}">
                <a16:creationId xmlns:a16="http://schemas.microsoft.com/office/drawing/2014/main" xmlns="" id="{CB72A901-6577-1D45-9CB2-1EDE2ED047D7}"/>
              </a:ext>
            </a:extLst>
          </p:cNvPr>
          <p:cNvPicPr>
            <a:picLocks noChangeAspect="1"/>
          </p:cNvPicPr>
          <p:nvPr/>
        </p:nvPicPr>
        <p:blipFill>
          <a:blip r:embed="rId3"/>
          <a:stretch>
            <a:fillRect/>
          </a:stretch>
        </p:blipFill>
        <p:spPr>
          <a:xfrm>
            <a:off x="6682900" y="1573682"/>
            <a:ext cx="173987" cy="160603"/>
          </a:xfrm>
          <a:prstGeom prst="rect">
            <a:avLst/>
          </a:prstGeom>
        </p:spPr>
      </p:pic>
      <p:pic>
        <p:nvPicPr>
          <p:cNvPr id="28" name="Imagen 27">
            <a:extLst>
              <a:ext uri="{FF2B5EF4-FFF2-40B4-BE49-F238E27FC236}">
                <a16:creationId xmlns:a16="http://schemas.microsoft.com/office/drawing/2014/main" xmlns="" id="{A9D4F5A1-5826-F445-9910-C5C1B750C2DD}"/>
              </a:ext>
            </a:extLst>
          </p:cNvPr>
          <p:cNvPicPr>
            <a:picLocks noChangeAspect="1"/>
          </p:cNvPicPr>
          <p:nvPr/>
        </p:nvPicPr>
        <p:blipFill>
          <a:blip r:embed="rId3"/>
          <a:stretch>
            <a:fillRect/>
          </a:stretch>
        </p:blipFill>
        <p:spPr>
          <a:xfrm>
            <a:off x="4011619" y="1933278"/>
            <a:ext cx="173987" cy="160603"/>
          </a:xfrm>
          <a:prstGeom prst="rect">
            <a:avLst/>
          </a:prstGeom>
        </p:spPr>
      </p:pic>
      <p:pic>
        <p:nvPicPr>
          <p:cNvPr id="29" name="Imagen 28">
            <a:extLst>
              <a:ext uri="{FF2B5EF4-FFF2-40B4-BE49-F238E27FC236}">
                <a16:creationId xmlns:a16="http://schemas.microsoft.com/office/drawing/2014/main" xmlns="" id="{7F79D227-D32F-8345-85FD-F7B5284C8C7D}"/>
              </a:ext>
            </a:extLst>
          </p:cNvPr>
          <p:cNvPicPr>
            <a:picLocks noChangeAspect="1"/>
          </p:cNvPicPr>
          <p:nvPr/>
        </p:nvPicPr>
        <p:blipFill>
          <a:blip r:embed="rId3"/>
          <a:stretch>
            <a:fillRect/>
          </a:stretch>
        </p:blipFill>
        <p:spPr>
          <a:xfrm>
            <a:off x="5249655" y="1933278"/>
            <a:ext cx="173987" cy="160603"/>
          </a:xfrm>
          <a:prstGeom prst="rect">
            <a:avLst/>
          </a:prstGeom>
        </p:spPr>
      </p:pic>
      <p:pic>
        <p:nvPicPr>
          <p:cNvPr id="30" name="Imagen 29">
            <a:extLst>
              <a:ext uri="{FF2B5EF4-FFF2-40B4-BE49-F238E27FC236}">
                <a16:creationId xmlns:a16="http://schemas.microsoft.com/office/drawing/2014/main" xmlns="" id="{C05FA294-CD50-BB43-AC60-93EA5D872A51}"/>
              </a:ext>
            </a:extLst>
          </p:cNvPr>
          <p:cNvPicPr>
            <a:picLocks noChangeAspect="1"/>
          </p:cNvPicPr>
          <p:nvPr/>
        </p:nvPicPr>
        <p:blipFill>
          <a:blip r:embed="rId3"/>
          <a:stretch>
            <a:fillRect/>
          </a:stretch>
        </p:blipFill>
        <p:spPr>
          <a:xfrm>
            <a:off x="3870818" y="3354662"/>
            <a:ext cx="120216" cy="110968"/>
          </a:xfrm>
          <a:prstGeom prst="rect">
            <a:avLst/>
          </a:prstGeom>
        </p:spPr>
      </p:pic>
      <p:pic>
        <p:nvPicPr>
          <p:cNvPr id="31" name="Imagen 30">
            <a:extLst>
              <a:ext uri="{FF2B5EF4-FFF2-40B4-BE49-F238E27FC236}">
                <a16:creationId xmlns:a16="http://schemas.microsoft.com/office/drawing/2014/main" xmlns="" id="{C9AF84A0-52C8-BD49-87DB-AE86B573F407}"/>
              </a:ext>
            </a:extLst>
          </p:cNvPr>
          <p:cNvPicPr>
            <a:picLocks noChangeAspect="1"/>
          </p:cNvPicPr>
          <p:nvPr/>
        </p:nvPicPr>
        <p:blipFill>
          <a:blip r:embed="rId3"/>
          <a:stretch>
            <a:fillRect/>
          </a:stretch>
        </p:blipFill>
        <p:spPr>
          <a:xfrm>
            <a:off x="3870818" y="3555008"/>
            <a:ext cx="120216" cy="110968"/>
          </a:xfrm>
          <a:prstGeom prst="rect">
            <a:avLst/>
          </a:prstGeom>
        </p:spPr>
      </p:pic>
      <p:pic>
        <p:nvPicPr>
          <p:cNvPr id="32" name="Imagen 31">
            <a:extLst>
              <a:ext uri="{FF2B5EF4-FFF2-40B4-BE49-F238E27FC236}">
                <a16:creationId xmlns:a16="http://schemas.microsoft.com/office/drawing/2014/main" xmlns="" id="{E7637EDE-1BDE-A64F-A0D1-81B4FD67F019}"/>
              </a:ext>
            </a:extLst>
          </p:cNvPr>
          <p:cNvPicPr>
            <a:picLocks noChangeAspect="1"/>
          </p:cNvPicPr>
          <p:nvPr/>
        </p:nvPicPr>
        <p:blipFill>
          <a:blip r:embed="rId3"/>
          <a:stretch>
            <a:fillRect/>
          </a:stretch>
        </p:blipFill>
        <p:spPr>
          <a:xfrm>
            <a:off x="3870818" y="3899192"/>
            <a:ext cx="120216" cy="110968"/>
          </a:xfrm>
          <a:prstGeom prst="rect">
            <a:avLst/>
          </a:prstGeom>
        </p:spPr>
      </p:pic>
      <p:pic>
        <p:nvPicPr>
          <p:cNvPr id="33" name="Imagen 32">
            <a:extLst>
              <a:ext uri="{FF2B5EF4-FFF2-40B4-BE49-F238E27FC236}">
                <a16:creationId xmlns:a16="http://schemas.microsoft.com/office/drawing/2014/main" xmlns="" id="{AA42DA2A-E0F0-E04B-9871-2872D51CB6EE}"/>
              </a:ext>
            </a:extLst>
          </p:cNvPr>
          <p:cNvPicPr>
            <a:picLocks noChangeAspect="1"/>
          </p:cNvPicPr>
          <p:nvPr/>
        </p:nvPicPr>
        <p:blipFill>
          <a:blip r:embed="rId3"/>
          <a:stretch>
            <a:fillRect/>
          </a:stretch>
        </p:blipFill>
        <p:spPr>
          <a:xfrm>
            <a:off x="3870818" y="4484819"/>
            <a:ext cx="120216" cy="110968"/>
          </a:xfrm>
          <a:prstGeom prst="rect">
            <a:avLst/>
          </a:prstGeom>
        </p:spPr>
      </p:pic>
      <p:pic>
        <p:nvPicPr>
          <p:cNvPr id="34" name="Imagen 33">
            <a:extLst>
              <a:ext uri="{FF2B5EF4-FFF2-40B4-BE49-F238E27FC236}">
                <a16:creationId xmlns:a16="http://schemas.microsoft.com/office/drawing/2014/main" xmlns="" id="{B2E2DC20-C235-414B-A940-770D6EDE6559}"/>
              </a:ext>
            </a:extLst>
          </p:cNvPr>
          <p:cNvPicPr>
            <a:picLocks noChangeAspect="1"/>
          </p:cNvPicPr>
          <p:nvPr/>
        </p:nvPicPr>
        <p:blipFill>
          <a:blip r:embed="rId3"/>
          <a:stretch>
            <a:fillRect/>
          </a:stretch>
        </p:blipFill>
        <p:spPr>
          <a:xfrm>
            <a:off x="3870818" y="4274198"/>
            <a:ext cx="120216" cy="110968"/>
          </a:xfrm>
          <a:prstGeom prst="rect">
            <a:avLst/>
          </a:prstGeom>
        </p:spPr>
      </p:pic>
      <p:pic>
        <p:nvPicPr>
          <p:cNvPr id="35" name="Imagen 34">
            <a:extLst>
              <a:ext uri="{FF2B5EF4-FFF2-40B4-BE49-F238E27FC236}">
                <a16:creationId xmlns:a16="http://schemas.microsoft.com/office/drawing/2014/main" xmlns="" id="{E56DE0BA-FD05-1E43-BF94-CE223FD173C1}"/>
              </a:ext>
            </a:extLst>
          </p:cNvPr>
          <p:cNvPicPr>
            <a:picLocks noChangeAspect="1"/>
          </p:cNvPicPr>
          <p:nvPr/>
        </p:nvPicPr>
        <p:blipFill>
          <a:blip r:embed="rId3"/>
          <a:stretch>
            <a:fillRect/>
          </a:stretch>
        </p:blipFill>
        <p:spPr>
          <a:xfrm>
            <a:off x="372468" y="3406032"/>
            <a:ext cx="120216" cy="110968"/>
          </a:xfrm>
          <a:prstGeom prst="rect">
            <a:avLst/>
          </a:prstGeom>
        </p:spPr>
      </p:pic>
      <p:pic>
        <p:nvPicPr>
          <p:cNvPr id="36" name="Imagen 35">
            <a:extLst>
              <a:ext uri="{FF2B5EF4-FFF2-40B4-BE49-F238E27FC236}">
                <a16:creationId xmlns:a16="http://schemas.microsoft.com/office/drawing/2014/main" xmlns="" id="{63902F3C-04A5-E046-9358-AE67DEF0D8A6}"/>
              </a:ext>
            </a:extLst>
          </p:cNvPr>
          <p:cNvPicPr>
            <a:picLocks noChangeAspect="1"/>
          </p:cNvPicPr>
          <p:nvPr/>
        </p:nvPicPr>
        <p:blipFill>
          <a:blip r:embed="rId3"/>
          <a:stretch>
            <a:fillRect/>
          </a:stretch>
        </p:blipFill>
        <p:spPr>
          <a:xfrm>
            <a:off x="372468" y="1366612"/>
            <a:ext cx="120216" cy="110968"/>
          </a:xfrm>
          <a:prstGeom prst="rect">
            <a:avLst/>
          </a:prstGeom>
        </p:spPr>
      </p:pic>
    </p:spTree>
    <p:extLst>
      <p:ext uri="{BB962C8B-B14F-4D97-AF65-F5344CB8AC3E}">
        <p14:creationId xmlns:p14="http://schemas.microsoft.com/office/powerpoint/2010/main" val="214455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7036</TotalTime>
  <Words>2174</Words>
  <Application>Microsoft Office PowerPoint</Application>
  <PresentationFormat>On-screen Show (16:9)</PresentationFormat>
  <Paragraphs>441</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1" baseType="lpstr">
      <vt:lpstr>MS Mincho</vt:lpstr>
      <vt:lpstr>Arial</vt:lpstr>
      <vt:lpstr>Calibri</vt:lpstr>
      <vt:lpstr>Helvetica</vt:lpstr>
      <vt:lpstr>Times New Roman</vt:lpstr>
      <vt:lpstr>Wingdings</vt:lpstr>
      <vt:lpstr>Office Theme</vt:lpstr>
      <vt:lpstr>Visio</vt:lpstr>
      <vt:lpstr>Microsoft Office Visio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PROCESAR SA DE CV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Baez</dc:creator>
  <cp:lastModifiedBy>Ivan Lawson</cp:lastModifiedBy>
  <cp:revision>297</cp:revision>
  <cp:lastPrinted>2019-05-07T19:14:19Z</cp:lastPrinted>
  <dcterms:created xsi:type="dcterms:W3CDTF">2019-03-12T16:41:24Z</dcterms:created>
  <dcterms:modified xsi:type="dcterms:W3CDTF">2019-07-05T10:51:57Z</dcterms:modified>
</cp:coreProperties>
</file>